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841" r:id="rId2"/>
    <p:sldId id="850" r:id="rId3"/>
    <p:sldId id="839" r:id="rId4"/>
    <p:sldId id="853" r:id="rId5"/>
    <p:sldId id="855" r:id="rId6"/>
    <p:sldId id="843" r:id="rId7"/>
    <p:sldId id="84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0032"/>
    <a:srgbClr val="CAAA77"/>
    <a:srgbClr val="FFF8DA"/>
    <a:srgbClr val="FFDD55"/>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4660"/>
  </p:normalViewPr>
  <p:slideViewPr>
    <p:cSldViewPr snapToGrid="0" showGuides="1">
      <p:cViewPr varScale="1">
        <p:scale>
          <a:sx n="72" d="100"/>
          <a:sy n="72" d="100"/>
        </p:scale>
        <p:origin x="60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35B22-99B5-4D14-8C13-04629839DD57}" type="datetimeFigureOut">
              <a:rPr lang="en-US" smtClean="0"/>
              <a:t>12/22/2022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A3FBAD-F988-4AA7-8944-AE9B60DCF99F}" type="slidenum">
              <a:rPr lang="en-US" smtClean="0"/>
              <a:t>‹#›</a:t>
            </a:fld>
            <a:endParaRPr lang="en-US"/>
          </a:p>
        </p:txBody>
      </p:sp>
    </p:spTree>
    <p:extLst>
      <p:ext uri="{BB962C8B-B14F-4D97-AF65-F5344CB8AC3E}">
        <p14:creationId xmlns:p14="http://schemas.microsoft.com/office/powerpoint/2010/main" val="3831796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A3FBAD-F988-4AA7-8944-AE9B60DCF99F}" type="slidenum">
              <a:rPr lang="en-US" smtClean="0"/>
              <a:t>2</a:t>
            </a:fld>
            <a:endParaRPr lang="en-US"/>
          </a:p>
        </p:txBody>
      </p:sp>
    </p:spTree>
    <p:extLst>
      <p:ext uri="{BB962C8B-B14F-4D97-AF65-F5344CB8AC3E}">
        <p14:creationId xmlns:p14="http://schemas.microsoft.com/office/powerpoint/2010/main" val="353969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A3FBAD-F988-4AA7-8944-AE9B60DCF99F}" type="slidenum">
              <a:rPr lang="en-US" smtClean="0"/>
              <a:t>3</a:t>
            </a:fld>
            <a:endParaRPr lang="en-US"/>
          </a:p>
        </p:txBody>
      </p:sp>
    </p:spTree>
    <p:extLst>
      <p:ext uri="{BB962C8B-B14F-4D97-AF65-F5344CB8AC3E}">
        <p14:creationId xmlns:p14="http://schemas.microsoft.com/office/powerpoint/2010/main" val="1120042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Revised based on conversation with Ted Roggenbuck in May 2021</a:t>
            </a:r>
          </a:p>
        </p:txBody>
      </p:sp>
      <p:sp>
        <p:nvSpPr>
          <p:cNvPr id="4" name="Slide Number Placeholder 3"/>
          <p:cNvSpPr>
            <a:spLocks noGrp="1"/>
          </p:cNvSpPr>
          <p:nvPr>
            <p:ph type="sldNum" sz="quarter" idx="5"/>
          </p:nvPr>
        </p:nvSpPr>
        <p:spPr/>
        <p:txBody>
          <a:bodyPr/>
          <a:lstStyle/>
          <a:p>
            <a:fld id="{4DA3FBAD-F988-4AA7-8944-AE9B60DCF99F}" type="slidenum">
              <a:rPr lang="en-US" smtClean="0"/>
              <a:t>7</a:t>
            </a:fld>
            <a:endParaRPr lang="en-US"/>
          </a:p>
        </p:txBody>
      </p:sp>
    </p:spTree>
    <p:extLst>
      <p:ext uri="{BB962C8B-B14F-4D97-AF65-F5344CB8AC3E}">
        <p14:creationId xmlns:p14="http://schemas.microsoft.com/office/powerpoint/2010/main" val="252661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4F1446-D2B5-4F79-B0CE-DEF3169CB368}"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3719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F1446-D2B5-4F79-B0CE-DEF3169CB368}"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6180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F1446-D2B5-4F79-B0CE-DEF3169CB368}"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59273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F1446-D2B5-4F79-B0CE-DEF3169CB368}"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379364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F1446-D2B5-4F79-B0CE-DEF3169CB368}"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337648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4F1446-D2B5-4F79-B0CE-DEF3169CB368}"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39422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4F1446-D2B5-4F79-B0CE-DEF3169CB368}"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056971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4F1446-D2B5-4F79-B0CE-DEF3169CB368}"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249202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F1446-D2B5-4F79-B0CE-DEF3169CB368}"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77180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F1446-D2B5-4F79-B0CE-DEF3169CB368}"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409828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F1446-D2B5-4F79-B0CE-DEF3169CB368}"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95DF3-959C-404E-B320-205B8C354BDF}" type="slidenum">
              <a:rPr lang="en-US" smtClean="0"/>
              <a:t>‹#›</a:t>
            </a:fld>
            <a:endParaRPr lang="en-US"/>
          </a:p>
        </p:txBody>
      </p:sp>
    </p:spTree>
    <p:extLst>
      <p:ext uri="{BB962C8B-B14F-4D97-AF65-F5344CB8AC3E}">
        <p14:creationId xmlns:p14="http://schemas.microsoft.com/office/powerpoint/2010/main" val="167719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F1446-D2B5-4F79-B0CE-DEF3169CB368}" type="datetimeFigureOut">
              <a:rPr lang="en-US" smtClean="0"/>
              <a:t>12/22/2022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95DF3-959C-404E-B320-205B8C354BDF}" type="slidenum">
              <a:rPr lang="en-US" smtClean="0"/>
              <a:t>‹#›</a:t>
            </a:fld>
            <a:endParaRPr lang="en-US"/>
          </a:p>
        </p:txBody>
      </p:sp>
    </p:spTree>
    <p:extLst>
      <p:ext uri="{BB962C8B-B14F-4D97-AF65-F5344CB8AC3E}">
        <p14:creationId xmlns:p14="http://schemas.microsoft.com/office/powerpoint/2010/main" val="2584358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su.edu/cas/earnbettergrades/note-based.ph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lsu.edu/cas/earnbettergrades/note-based.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lsu.edu/cas/earnbettergrades/note-based.ph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su.edu/cas/earnbettergrades/note-based.php"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lsu.edu/cas/earnbettergrades/note-based.php"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lsu.edu/cas/earnbettergrades/note-based.php" TargetMode="External"/><Relationship Id="rId5" Type="http://schemas.openxmlformats.org/officeDocument/2006/relationships/image" Target="../media/image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56F55-2833-4C59-BE36-151C670D947D}"/>
              </a:ext>
            </a:extLst>
          </p:cNvPr>
          <p:cNvSpPr>
            <a:spLocks noGrp="1"/>
          </p:cNvSpPr>
          <p:nvPr>
            <p:ph type="ctrTitle"/>
          </p:nvPr>
        </p:nvSpPr>
        <p:spPr>
          <a:xfrm>
            <a:off x="914400" y="153772"/>
            <a:ext cx="10363200" cy="997985"/>
          </a:xfrm>
        </p:spPr>
        <p:txBody>
          <a:bodyPr/>
          <a:lstStyle/>
          <a:p>
            <a:r>
              <a:rPr lang="en-US" dirty="0"/>
              <a:t>Study Cycle</a:t>
            </a:r>
          </a:p>
        </p:txBody>
      </p:sp>
      <p:sp>
        <p:nvSpPr>
          <p:cNvPr id="3" name="Subtitle 2">
            <a:extLst>
              <a:ext uri="{FF2B5EF4-FFF2-40B4-BE49-F238E27FC236}">
                <a16:creationId xmlns:a16="http://schemas.microsoft.com/office/drawing/2014/main" id="{EF4E573C-FE60-469A-8FF8-644CB4204160}"/>
              </a:ext>
            </a:extLst>
          </p:cNvPr>
          <p:cNvSpPr>
            <a:spLocks noGrp="1"/>
          </p:cNvSpPr>
          <p:nvPr>
            <p:ph type="subTitle" idx="1"/>
          </p:nvPr>
        </p:nvSpPr>
        <p:spPr>
          <a:xfrm>
            <a:off x="0" y="6230070"/>
            <a:ext cx="12192000" cy="523827"/>
          </a:xfrm>
        </p:spPr>
        <p:txBody>
          <a:bodyPr>
            <a:normAutofit fontScale="85000" lnSpcReduction="10000"/>
          </a:bodyPr>
          <a:lstStyle/>
          <a:p>
            <a:pPr algn="l">
              <a:lnSpc>
                <a:spcPct val="100000"/>
              </a:lnSpc>
              <a:spcBef>
                <a:spcPts val="0"/>
              </a:spcBef>
            </a:pPr>
            <a:r>
              <a:rPr lang="en-US" sz="1400" dirty="0"/>
              <a:t>These study cycles are adapted conversations with Ted Roggenbuck and from the following two sources: </a:t>
            </a:r>
            <a:r>
              <a:rPr lang="en-US" sz="1400" dirty="0">
                <a:solidFill>
                  <a:prstClr val="black"/>
                </a:solidFill>
                <a:latin typeface="Calibri" panose="020F0502020204030204"/>
              </a:rPr>
              <a:t>Adapted from </a:t>
            </a:r>
            <a:r>
              <a:rPr lang="en-US" sz="1400" dirty="0">
                <a:solidFill>
                  <a:prstClr val="black"/>
                </a:solidFill>
                <a:latin typeface="Calibri" panose="020F0502020204030204"/>
                <a:hlinkClick r:id="rId2"/>
              </a:rPr>
              <a:t>https://www.lsu.edu/cas/earnbettergrades/note-based.php</a:t>
            </a:r>
            <a:r>
              <a:rPr lang="en-US" sz="1400" dirty="0">
                <a:solidFill>
                  <a:prstClr val="black"/>
                </a:solidFill>
                <a:latin typeface="Calibri" panose="020F0502020204030204"/>
              </a:rPr>
              <a:t>; Saundra McGuire, </a:t>
            </a:r>
            <a:r>
              <a:rPr lang="en-US" sz="1400" i="1" dirty="0">
                <a:solidFill>
                  <a:prstClr val="black"/>
                </a:solidFill>
                <a:latin typeface="Calibri" panose="020F0502020204030204"/>
              </a:rPr>
              <a:t>Teach students how to learn</a:t>
            </a:r>
            <a:r>
              <a:rPr lang="en-US" sz="1400" dirty="0">
                <a:solidFill>
                  <a:prstClr val="black"/>
                </a:solidFill>
                <a:latin typeface="Calibri" panose="020F0502020204030204"/>
              </a:rPr>
              <a:t> (2015) 							Study Cycles Updated 22 December 2022</a:t>
            </a:r>
          </a:p>
        </p:txBody>
      </p:sp>
      <p:sp>
        <p:nvSpPr>
          <p:cNvPr id="4" name="TextBox 3">
            <a:extLst>
              <a:ext uri="{FF2B5EF4-FFF2-40B4-BE49-F238E27FC236}">
                <a16:creationId xmlns:a16="http://schemas.microsoft.com/office/drawing/2014/main" id="{6C2D331E-37B9-26DB-A6B9-1B4EDF7AA21F}"/>
              </a:ext>
            </a:extLst>
          </p:cNvPr>
          <p:cNvSpPr txBox="1"/>
          <p:nvPr/>
        </p:nvSpPr>
        <p:spPr>
          <a:xfrm>
            <a:off x="596348" y="1151757"/>
            <a:ext cx="10999304" cy="4524315"/>
          </a:xfrm>
          <a:prstGeom prst="rect">
            <a:avLst/>
          </a:prstGeom>
          <a:noFill/>
        </p:spPr>
        <p:txBody>
          <a:bodyPr wrap="square" rtlCol="0">
            <a:spAutoFit/>
          </a:bodyPr>
          <a:lstStyle/>
          <a:p>
            <a:r>
              <a:rPr lang="en-US" dirty="0"/>
              <a:t>We think that students know how to study, yet many can benefit from some suggested structure. The Study Cycle can contribute to that goal. What follows are several PPT slides, which faculty may adapt. There are four generic Study Cycles for in-person classes, online synchronous, and online asynchronous, followed by an example of a discipline-specific Study Cycle from history.</a:t>
            </a:r>
          </a:p>
          <a:p>
            <a:endParaRPr lang="en-US" dirty="0"/>
          </a:p>
          <a:p>
            <a:r>
              <a:rPr lang="en-US" b="1" dirty="0"/>
              <a:t>Some Potential uses: </a:t>
            </a:r>
          </a:p>
          <a:p>
            <a:pPr marL="342900" indent="-342900">
              <a:buFont typeface="+mj-lt"/>
              <a:buAutoNum type="arabicPeriod"/>
            </a:pPr>
            <a:r>
              <a:rPr lang="en-US" dirty="0"/>
              <a:t>Adapt the “Power-Hours” to your discipline’s approach to studying. </a:t>
            </a:r>
          </a:p>
          <a:p>
            <a:pPr marL="342900" indent="-342900">
              <a:buFont typeface="+mj-lt"/>
              <a:buAutoNum type="arabicPeriod"/>
            </a:pPr>
            <a:r>
              <a:rPr lang="en-US" dirty="0"/>
              <a:t>Use in individual consultations with students. </a:t>
            </a:r>
          </a:p>
          <a:p>
            <a:pPr marL="342900" indent="-342900">
              <a:buFont typeface="+mj-lt"/>
              <a:buAutoNum type="arabicPeriod"/>
            </a:pPr>
            <a:r>
              <a:rPr lang="en-US" dirty="0"/>
              <a:t>Share and discuss with students during the semester. </a:t>
            </a:r>
          </a:p>
          <a:p>
            <a:pPr marL="342900" indent="-342900">
              <a:buFont typeface="+mj-lt"/>
              <a:buAutoNum type="arabicPeriod"/>
            </a:pPr>
            <a:r>
              <a:rPr lang="en-US" dirty="0"/>
              <a:t>Incorporate into self-regulated exercises. For example, give students a survey on how they study, then share the Study Cycle with them and discuss why each of the steps are essential to learning, not just earning good grades. Then have students reflect upon their use of the Study Cycle after one or two weeks. </a:t>
            </a:r>
          </a:p>
          <a:p>
            <a:pPr marL="342900" indent="-342900">
              <a:buFont typeface="+mj-lt"/>
              <a:buAutoNum type="arabicPeriod"/>
            </a:pPr>
            <a:r>
              <a:rPr lang="en-US" dirty="0"/>
              <a:t>If students are unlikely to pay attention to the Study Cycle, especially during the first week of classes when they may be facing information overload, introduce the Study Cycle after a first quiz, reading, or writing assignment  when they might be more receptive to suggestions on how to study more effectively. </a:t>
            </a:r>
          </a:p>
          <a:p>
            <a:pPr marL="342900" indent="-342900">
              <a:buFont typeface="+mj-lt"/>
              <a:buAutoNum type="arabicPeriod"/>
            </a:pPr>
            <a:endParaRPr lang="en-US" dirty="0"/>
          </a:p>
        </p:txBody>
      </p:sp>
    </p:spTree>
    <p:extLst>
      <p:ext uri="{BB962C8B-B14F-4D97-AF65-F5344CB8AC3E}">
        <p14:creationId xmlns:p14="http://schemas.microsoft.com/office/powerpoint/2010/main" val="918428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F222FC94-CBA4-37CF-ADC0-831C136C8AAA}"/>
              </a:ext>
            </a:extLst>
          </p:cNvPr>
          <p:cNvSpPr/>
          <p:nvPr/>
        </p:nvSpPr>
        <p:spPr>
          <a:xfrm>
            <a:off x="2542570" y="-28624"/>
            <a:ext cx="7036262" cy="6675296"/>
          </a:xfrm>
          <a:prstGeom prst="ellipse">
            <a:avLst/>
          </a:prstGeom>
          <a:solidFill>
            <a:srgbClr val="FFF8DA"/>
          </a:solidFill>
          <a:ln w="38100">
            <a:solidFill>
              <a:srgbClr val="FFF8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3865B218-9D7C-4FDF-B135-98D9E4D2EA8C}"/>
              </a:ext>
            </a:extLst>
          </p:cNvPr>
          <p:cNvSpPr txBox="1"/>
          <p:nvPr/>
        </p:nvSpPr>
        <p:spPr>
          <a:xfrm>
            <a:off x="3965123" y="1973040"/>
            <a:ext cx="4191156" cy="4031873"/>
          </a:xfrm>
          <a:prstGeom prst="rect">
            <a:avLst/>
          </a:prstGeom>
          <a:noFill/>
        </p:spPr>
        <p:txBody>
          <a:bodyPr wrap="square" rtlCol="0">
            <a:spAutoFit/>
          </a:bodyPr>
          <a:lstStyle/>
          <a:p>
            <a:pPr>
              <a:defRPr/>
            </a:pPr>
            <a:r>
              <a:rPr lang="en-US" sz="1600" b="1" dirty="0">
                <a:solidFill>
                  <a:prstClr val="black"/>
                </a:solidFill>
                <a:latin typeface="Calibri" panose="020F0502020204030204"/>
              </a:rPr>
              <a:t>*Power Hours – Retrieve-Connect-Rehearse</a:t>
            </a:r>
          </a:p>
          <a:p>
            <a:pPr marL="228600" indent="-228600">
              <a:buFontTx/>
              <a:buAutoNum type="arabicPeriod"/>
              <a:defRPr/>
            </a:pPr>
            <a:r>
              <a:rPr lang="en-US" sz="1200" b="1" dirty="0">
                <a:solidFill>
                  <a:prstClr val="black"/>
                </a:solidFill>
                <a:latin typeface="Calibri" panose="020F0502020204030204"/>
              </a:rPr>
              <a:t>Set a goal </a:t>
            </a:r>
            <a:r>
              <a:rPr lang="en-US" sz="1200" dirty="0">
                <a:solidFill>
                  <a:prstClr val="black"/>
                </a:solidFill>
                <a:latin typeface="Calibri" panose="020F0502020204030204"/>
              </a:rPr>
              <a:t>(1-2 min): Decide what you want to accomplish in your study session</a:t>
            </a:r>
          </a:p>
          <a:p>
            <a:pPr marL="228600" indent="-228600">
              <a:buFontTx/>
              <a:buAutoNum type="arabicPeriod"/>
              <a:defRPr/>
            </a:pPr>
            <a:r>
              <a:rPr lang="en-US" sz="1200" b="1" dirty="0">
                <a:solidFill>
                  <a:prstClr val="black"/>
                </a:solidFill>
                <a:latin typeface="Calibri" panose="020F0502020204030204"/>
              </a:rPr>
              <a:t>Study with focus </a:t>
            </a:r>
            <a:r>
              <a:rPr lang="en-US" sz="1200" dirty="0">
                <a:solidFill>
                  <a:prstClr val="black"/>
                </a:solidFill>
                <a:latin typeface="Calibri" panose="020F0502020204030204"/>
              </a:rPr>
              <a:t>(30-50 min): Interact with material—organize, create a concept map, summarize, process, work problems, read, make notes, self quiz, reflect, and so forth. The goal is to retrieve, connect, rehearse so your brain moves “stuff” from working memory to long-term memory.</a:t>
            </a:r>
          </a:p>
          <a:p>
            <a:pPr marL="228600" indent="-228600">
              <a:buFontTx/>
              <a:buAutoNum type="arabicPeriod"/>
              <a:defRPr/>
            </a:pPr>
            <a:r>
              <a:rPr lang="en-US" sz="1200" b="1" dirty="0">
                <a:solidFill>
                  <a:prstClr val="black"/>
                </a:solidFill>
                <a:latin typeface="Calibri" panose="020F0502020204030204"/>
              </a:rPr>
              <a:t>Reward yourself </a:t>
            </a:r>
            <a:r>
              <a:rPr lang="en-US" sz="1200" dirty="0">
                <a:solidFill>
                  <a:prstClr val="black"/>
                </a:solidFill>
                <a:latin typeface="Calibri" panose="020F0502020204030204"/>
              </a:rPr>
              <a:t>(5-15 min): clear your head—go for a short walk, get a healthy snack, etc.</a:t>
            </a:r>
          </a:p>
          <a:p>
            <a:pPr marL="228600" indent="-228600">
              <a:buFontTx/>
              <a:buAutoNum type="arabicPeriod"/>
              <a:defRPr/>
            </a:pPr>
            <a:r>
              <a:rPr lang="en-US" sz="1200" b="1" dirty="0">
                <a:solidFill>
                  <a:prstClr val="black"/>
                </a:solidFill>
                <a:latin typeface="Calibri" panose="020F0502020204030204"/>
              </a:rPr>
              <a:t>Review</a:t>
            </a:r>
            <a:r>
              <a:rPr lang="en-US" sz="1200" dirty="0">
                <a:solidFill>
                  <a:prstClr val="black"/>
                </a:solidFill>
                <a:latin typeface="Calibri" panose="020F0502020204030204"/>
              </a:rPr>
              <a:t> (5 min): Go over what you just studied—summarize, wrap up, compare what you studied to your goals </a:t>
            </a:r>
          </a:p>
          <a:p>
            <a:pPr marL="228600" indent="-228600">
              <a:buFontTx/>
              <a:buAutoNum type="arabicPeriod"/>
              <a:defRPr/>
            </a:pPr>
            <a:r>
              <a:rPr lang="en-US" sz="1200" b="1" dirty="0">
                <a:solidFill>
                  <a:prstClr val="black"/>
                </a:solidFill>
                <a:latin typeface="Calibri" panose="020F0502020204030204"/>
              </a:rPr>
              <a:t>Choose: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take a break?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change tasks or subject? </a:t>
            </a:r>
          </a:p>
          <a:p>
            <a:pPr>
              <a:buClr>
                <a:srgbClr val="6A0032"/>
              </a:buClr>
              <a:defRPr/>
            </a:pPr>
            <a:r>
              <a:rPr lang="en-US" sz="1200" dirty="0">
                <a:solidFill>
                  <a:prstClr val="black"/>
                </a:solidFill>
                <a:latin typeface="Calibri" panose="020F0502020204030204"/>
              </a:rPr>
              <a:t>Note: if you schedule 3-5 Power Hours into your day, divide this time between your course load. Try to avoid spending an entire 3-5 hours on a single course subject, which is known as mass practice. You might do this to cram for an exam. Cramming does not optimize learning even if you earn a high score. </a:t>
            </a:r>
          </a:p>
        </p:txBody>
      </p:sp>
      <p:grpSp>
        <p:nvGrpSpPr>
          <p:cNvPr id="20" name="Group 19">
            <a:extLst>
              <a:ext uri="{FF2B5EF4-FFF2-40B4-BE49-F238E27FC236}">
                <a16:creationId xmlns:a16="http://schemas.microsoft.com/office/drawing/2014/main" id="{F52E88C6-BED0-4847-B86B-D3E9FA8958EA}"/>
              </a:ext>
            </a:extLst>
          </p:cNvPr>
          <p:cNvGrpSpPr/>
          <p:nvPr/>
        </p:nvGrpSpPr>
        <p:grpSpPr>
          <a:xfrm>
            <a:off x="437040" y="134702"/>
            <a:ext cx="11338277" cy="6210854"/>
            <a:chOff x="531331" y="138222"/>
            <a:chExt cx="7706303" cy="6112787"/>
          </a:xfrm>
        </p:grpSpPr>
        <p:sp>
          <p:nvSpPr>
            <p:cNvPr id="21" name="Freeform: Shape 20">
              <a:extLst>
                <a:ext uri="{FF2B5EF4-FFF2-40B4-BE49-F238E27FC236}">
                  <a16:creationId xmlns:a16="http://schemas.microsoft.com/office/drawing/2014/main" id="{5EFB154E-0A2D-47C8-82D5-472DB68D0B7D}"/>
                </a:ext>
              </a:extLst>
            </p:cNvPr>
            <p:cNvSpPr/>
            <p:nvPr/>
          </p:nvSpPr>
          <p:spPr>
            <a:xfrm>
              <a:off x="3158634" y="138222"/>
              <a:ext cx="2399257" cy="1799925"/>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i="1" u="sng" dirty="0">
                  <a:solidFill>
                    <a:prstClr val="black"/>
                  </a:solidFill>
                  <a:latin typeface="Calibri"/>
                  <a:ea typeface="Calibri" pitchFamily="34" charset="0"/>
                  <a:cs typeface="Times New Roman" pitchFamily="18" charset="0"/>
                </a:rPr>
                <a:t>Before Class:</a:t>
              </a:r>
              <a:r>
                <a:rPr lang="en-US" sz="1400" b="1" i="1" dirty="0">
                  <a:solidFill>
                    <a:prstClr val="black"/>
                  </a:solidFill>
                  <a:latin typeface="Calibri"/>
                  <a:ea typeface="Calibri" pitchFamily="34" charset="0"/>
                  <a:cs typeface="Times New Roman" pitchFamily="18" charset="0"/>
                </a:rPr>
                <a:t>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Read assigned work or view recorded lectures as well as you can and note what you miss or struggle to understand.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Make notes and bring questions to class.</a:t>
              </a:r>
              <a:endParaRPr lang="en-US" sz="1400" dirty="0">
                <a:solidFill>
                  <a:prstClr val="white"/>
                </a:solidFill>
                <a:latin typeface="Calibri" panose="020F0502020204030204"/>
              </a:endParaRPr>
            </a:p>
          </p:txBody>
        </p:sp>
        <p:sp>
          <p:nvSpPr>
            <p:cNvPr id="22" name="Freeform: Shape 21">
              <a:extLst>
                <a:ext uri="{FF2B5EF4-FFF2-40B4-BE49-F238E27FC236}">
                  <a16:creationId xmlns:a16="http://schemas.microsoft.com/office/drawing/2014/main" id="{0E0072EA-A88F-46BE-9605-E5077074195D}"/>
                </a:ext>
              </a:extLst>
            </p:cNvPr>
            <p:cNvSpPr/>
            <p:nvPr/>
          </p:nvSpPr>
          <p:spPr>
            <a:xfrm>
              <a:off x="3158634" y="734429"/>
              <a:ext cx="4856754" cy="4856754"/>
            </a:xfrm>
            <a:custGeom>
              <a:avLst/>
              <a:gdLst/>
              <a:ahLst/>
              <a:cxnLst/>
              <a:rect l="0" t="0" r="0" b="0"/>
              <a:pathLst>
                <a:path>
                  <a:moveTo>
                    <a:pt x="3718065" y="370776"/>
                  </a:moveTo>
                  <a:arcTo wR="2428377" hR="2428377" stAng="18124750" swAng="726278"/>
                </a:path>
              </a:pathLst>
            </a:custGeom>
            <a:solidFill>
              <a:srgbClr val="6A0032"/>
            </a:solid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3" name="Freeform: Shape 22">
              <a:extLst>
                <a:ext uri="{FF2B5EF4-FFF2-40B4-BE49-F238E27FC236}">
                  <a16:creationId xmlns:a16="http://schemas.microsoft.com/office/drawing/2014/main" id="{61B64906-2091-4CFD-8D3C-02479720FD89}"/>
                </a:ext>
              </a:extLst>
            </p:cNvPr>
            <p:cNvSpPr/>
            <p:nvPr/>
          </p:nvSpPr>
          <p:spPr>
            <a:xfrm>
              <a:off x="5838377" y="1618742"/>
              <a:ext cx="2399257" cy="1799925"/>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Attend</a:t>
              </a:r>
              <a:r>
                <a:rPr lang="en-US" sz="1400" u="sng" dirty="0">
                  <a:solidFill>
                    <a:prstClr val="black"/>
                  </a:solidFill>
                  <a:latin typeface="Calibri"/>
                </a:rPr>
                <a:t> </a:t>
              </a:r>
              <a:r>
                <a:rPr lang="en-US" sz="1400" b="1" u="sng" dirty="0">
                  <a:solidFill>
                    <a:prstClr val="black"/>
                  </a:solidFill>
                  <a:latin typeface="Calibri"/>
                </a:rPr>
                <a:t>class </a:t>
              </a:r>
              <a:r>
                <a:rPr lang="en-US" sz="1400" dirty="0">
                  <a:solidFill>
                    <a:prstClr val="black"/>
                  </a:solidFill>
                  <a:latin typeface="Calibri"/>
                </a:rPr>
                <a:t>– </a:t>
              </a:r>
              <a:r>
                <a:rPr lang="en-US" sz="1400" b="1" dirty="0">
                  <a:solidFill>
                    <a:prstClr val="black"/>
                  </a:solidFill>
                  <a:latin typeface="Calibri"/>
                </a:rPr>
                <a:t>GO TO CLASS!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Answer and ask questions and take meaningful notes, actively participate in activities.</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If your course is online, daily check into D2L/BOLT and look for emails, discussion board postings, etc.</a:t>
              </a:r>
              <a:endParaRPr lang="en-US" sz="1400" dirty="0">
                <a:solidFill>
                  <a:prstClr val="white"/>
                </a:solidFill>
                <a:latin typeface="Calibri" panose="020F0502020204030204"/>
              </a:endParaRPr>
            </a:p>
          </p:txBody>
        </p:sp>
        <p:sp>
          <p:nvSpPr>
            <p:cNvPr id="24" name="Freeform: Shape 23">
              <a:extLst>
                <a:ext uri="{FF2B5EF4-FFF2-40B4-BE49-F238E27FC236}">
                  <a16:creationId xmlns:a16="http://schemas.microsoft.com/office/drawing/2014/main" id="{3D378EF8-8F59-4B0F-9421-9A83514A09AC}"/>
                </a:ext>
              </a:extLst>
            </p:cNvPr>
            <p:cNvSpPr/>
            <p:nvPr/>
          </p:nvSpPr>
          <p:spPr>
            <a:xfrm>
              <a:off x="2805224" y="1035561"/>
              <a:ext cx="4856754" cy="4989267"/>
            </a:xfrm>
            <a:custGeom>
              <a:avLst/>
              <a:gdLst/>
              <a:ahLst/>
              <a:cxnLst/>
              <a:rect l="0" t="0" r="0" b="0"/>
              <a:pathLst>
                <a:path>
                  <a:moveTo>
                    <a:pt x="4835627" y="2748010"/>
                  </a:moveTo>
                  <a:arcTo wR="2428377" hR="2428377" stAng="453807" swAng="869496"/>
                </a:path>
              </a:pathLst>
            </a:custGeom>
            <a:noFill/>
            <a:ln w="28575">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5" name="Freeform: Shape 24">
              <a:extLst>
                <a:ext uri="{FF2B5EF4-FFF2-40B4-BE49-F238E27FC236}">
                  <a16:creationId xmlns:a16="http://schemas.microsoft.com/office/drawing/2014/main" id="{C4256D93-3C2B-4553-8420-474650BDA9C0}"/>
                </a:ext>
              </a:extLst>
            </p:cNvPr>
            <p:cNvSpPr/>
            <p:nvPr/>
          </p:nvSpPr>
          <p:spPr>
            <a:xfrm>
              <a:off x="5800149" y="4451084"/>
              <a:ext cx="2399257" cy="1799925"/>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Review after class</a:t>
              </a:r>
              <a:r>
                <a:rPr lang="en-US" sz="1400" u="sng" dirty="0">
                  <a:solidFill>
                    <a:prstClr val="black"/>
                  </a:solidFill>
                  <a:latin typeface="Calibri"/>
                </a:rPr>
                <a:t> </a:t>
              </a:r>
            </a:p>
            <a:p>
              <a:pPr defTabSz="533400">
                <a:lnSpc>
                  <a:spcPct val="90000"/>
                </a:lnSpc>
                <a:spcBef>
                  <a:spcPct val="0"/>
                </a:spcBef>
                <a:defRPr/>
              </a:pPr>
              <a:r>
                <a:rPr lang="en-US" sz="1400" dirty="0">
                  <a:solidFill>
                    <a:prstClr val="black"/>
                  </a:solidFill>
                  <a:latin typeface="Calibri"/>
                </a:rPr>
                <a:t>As soon after class as possible, read notes, fill in gaps and note any questions.</a:t>
              </a:r>
              <a:endParaRPr lang="en-US" sz="1400" dirty="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id="{90D46288-3F57-4242-BAC3-91C475879822}"/>
                </a:ext>
              </a:extLst>
            </p:cNvPr>
            <p:cNvSpPr/>
            <p:nvPr/>
          </p:nvSpPr>
          <p:spPr>
            <a:xfrm>
              <a:off x="542441" y="4435495"/>
              <a:ext cx="2399257" cy="1799925"/>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Power Hours</a:t>
              </a:r>
              <a:r>
                <a:rPr lang="en-US" sz="2000" b="1" u="sng" dirty="0">
                  <a:solidFill>
                    <a:prstClr val="black"/>
                  </a:solidFill>
                  <a:latin typeface="Calibri"/>
                </a:rPr>
                <a:t>*</a:t>
              </a:r>
              <a:r>
                <a:rPr lang="en-US" sz="1400" b="1" u="sng" dirty="0">
                  <a:solidFill>
                    <a:prstClr val="black"/>
                  </a:solidFill>
                  <a:latin typeface="Calibri"/>
                </a:rPr>
                <a:t> </a:t>
              </a:r>
            </a:p>
            <a:p>
              <a:pPr algn="ctr" defTabSz="533400">
                <a:lnSpc>
                  <a:spcPct val="90000"/>
                </a:lnSpc>
                <a:spcBef>
                  <a:spcPct val="0"/>
                </a:spcBef>
                <a:spcAft>
                  <a:spcPct val="35000"/>
                </a:spcAft>
                <a:defRPr/>
              </a:pPr>
              <a:r>
                <a:rPr lang="en-US" sz="1400" b="1" u="sng" dirty="0">
                  <a:solidFill>
                    <a:prstClr val="black"/>
                  </a:solidFill>
                  <a:latin typeface="Calibri"/>
                </a:rPr>
                <a:t>- Retrieve-Connect-Rehearse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Learn your material well enough that you can teach it. Ask questions such as ‘why’, ‘how’, and ‘what if’.</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3-5 sixty-minute study sessions per day</a:t>
              </a:r>
            </a:p>
          </p:txBody>
        </p:sp>
        <p:sp>
          <p:nvSpPr>
            <p:cNvPr id="28" name="Freeform: Shape 27">
              <a:extLst>
                <a:ext uri="{FF2B5EF4-FFF2-40B4-BE49-F238E27FC236}">
                  <a16:creationId xmlns:a16="http://schemas.microsoft.com/office/drawing/2014/main" id="{17A2DAF1-D725-43A2-BAA0-DDAF8813CF11}"/>
                </a:ext>
              </a:extLst>
            </p:cNvPr>
            <p:cNvSpPr/>
            <p:nvPr/>
          </p:nvSpPr>
          <p:spPr>
            <a:xfrm>
              <a:off x="2317902" y="1027869"/>
              <a:ext cx="4856754" cy="4856754"/>
            </a:xfrm>
            <a:custGeom>
              <a:avLst/>
              <a:gdLst/>
              <a:ahLst/>
              <a:cxnLst/>
              <a:rect l="0" t="0" r="0" b="0"/>
              <a:pathLst>
                <a:path>
                  <a:moveTo>
                    <a:pt x="177700" y="3340226"/>
                  </a:moveTo>
                  <a:arcTo wR="2428377" hR="2428377" stAng="9476696"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9" name="Freeform: Shape 28">
              <a:extLst>
                <a:ext uri="{FF2B5EF4-FFF2-40B4-BE49-F238E27FC236}">
                  <a16:creationId xmlns:a16="http://schemas.microsoft.com/office/drawing/2014/main" id="{935CC54B-E4A7-421F-8C0D-C09BD1E1B6D4}"/>
                </a:ext>
              </a:extLst>
            </p:cNvPr>
            <p:cNvSpPr/>
            <p:nvPr/>
          </p:nvSpPr>
          <p:spPr>
            <a:xfrm>
              <a:off x="531331" y="1628311"/>
              <a:ext cx="2399257" cy="1799925"/>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t" anchorCtr="0">
              <a:noAutofit/>
            </a:bodyPr>
            <a:lstStyle/>
            <a:p>
              <a:pPr lvl="1" algn="ctr" defTabSz="533400">
                <a:lnSpc>
                  <a:spcPct val="90000"/>
                </a:lnSpc>
                <a:spcBef>
                  <a:spcPct val="0"/>
                </a:spcBef>
                <a:spcAft>
                  <a:spcPct val="35000"/>
                </a:spcAft>
                <a:defRPr/>
              </a:pPr>
              <a:r>
                <a:rPr lang="en-US" sz="1400" b="1" u="sng" dirty="0">
                  <a:solidFill>
                    <a:prstClr val="black"/>
                  </a:solidFill>
                  <a:latin typeface="Calibri"/>
                </a:rPr>
                <a:t>Assess your Learning</a:t>
              </a:r>
              <a:endParaRPr lang="en-US" sz="1400" dirty="0">
                <a:solidFill>
                  <a:prstClr val="black"/>
                </a:solidFill>
                <a:latin typeface="Calibri"/>
              </a:endParaRPr>
            </a:p>
            <a:p>
              <a:pPr marL="0" lvl="1" defTabSz="533400">
                <a:lnSpc>
                  <a:spcPct val="90000"/>
                </a:lnSpc>
                <a:spcBef>
                  <a:spcPct val="0"/>
                </a:spcBef>
                <a:defRPr/>
              </a:pPr>
              <a:r>
                <a:rPr lang="en-US" sz="1300" dirty="0">
                  <a:solidFill>
                    <a:prstClr val="black"/>
                  </a:solidFill>
                  <a:latin typeface="Calibri"/>
                </a:rPr>
                <a:t>Periodically perform reality checks: </a:t>
              </a:r>
            </a:p>
            <a:p>
              <a:pPr marL="114300" lvl="1" indent="-114300" defTabSz="533400">
                <a:lnSpc>
                  <a:spcPct val="90000"/>
                </a:lnSpc>
                <a:spcBef>
                  <a:spcPct val="0"/>
                </a:spcBef>
                <a:buFontTx/>
                <a:buChar char="•"/>
                <a:defRPr/>
              </a:pPr>
              <a:r>
                <a:rPr lang="en-US" sz="1300" dirty="0">
                  <a:solidFill>
                    <a:prstClr val="black"/>
                  </a:solidFill>
                  <a:latin typeface="Calibri"/>
                </a:rPr>
                <a:t>Am I using study methods that are effective?</a:t>
              </a:r>
            </a:p>
            <a:p>
              <a:pPr marL="114300" lvl="1" indent="-114300" defTabSz="533400">
                <a:lnSpc>
                  <a:spcPct val="90000"/>
                </a:lnSpc>
                <a:spcBef>
                  <a:spcPct val="0"/>
                </a:spcBef>
                <a:buFontTx/>
                <a:buChar char="•"/>
                <a:defRPr/>
              </a:pPr>
              <a:r>
                <a:rPr lang="en-US" sz="1300" dirty="0">
                  <a:solidFill>
                    <a:prstClr val="black"/>
                  </a:solidFill>
                  <a:latin typeface="Calibri"/>
                </a:rPr>
                <a:t>Do I understand the material enough to teach it to others?</a:t>
              </a:r>
            </a:p>
            <a:p>
              <a:pPr marL="0" lvl="1" defTabSz="533400">
                <a:lnSpc>
                  <a:spcPct val="90000"/>
                </a:lnSpc>
                <a:spcBef>
                  <a:spcPct val="0"/>
                </a:spcBef>
                <a:defRPr/>
              </a:pPr>
              <a:r>
                <a:rPr lang="en-US" sz="1300" b="1" dirty="0">
                  <a:solidFill>
                    <a:prstClr val="black"/>
                  </a:solidFill>
                  <a:latin typeface="Calibri"/>
                </a:rPr>
                <a:t>Weekend Reviews </a:t>
              </a:r>
              <a:r>
                <a:rPr lang="en-US" sz="1300" dirty="0">
                  <a:solidFill>
                    <a:prstClr val="black"/>
                  </a:solidFill>
                  <a:latin typeface="Calibri"/>
                </a:rPr>
                <a:t>– Review material from the week to make connections and begin preparing for the coming week.</a:t>
              </a:r>
              <a:endParaRPr lang="en-US" sz="1300" dirty="0">
                <a:solidFill>
                  <a:prstClr val="white"/>
                </a:solidFill>
                <a:latin typeface="Calibri" panose="020F0502020204030204"/>
              </a:endParaRPr>
            </a:p>
          </p:txBody>
        </p:sp>
        <p:sp>
          <p:nvSpPr>
            <p:cNvPr id="30" name="Freeform: Shape 29">
              <a:extLst>
                <a:ext uri="{FF2B5EF4-FFF2-40B4-BE49-F238E27FC236}">
                  <a16:creationId xmlns:a16="http://schemas.microsoft.com/office/drawing/2014/main" id="{303B3694-9AE4-4216-BE87-F1E6D4876D67}"/>
                </a:ext>
              </a:extLst>
            </p:cNvPr>
            <p:cNvSpPr/>
            <p:nvPr/>
          </p:nvSpPr>
          <p:spPr>
            <a:xfrm>
              <a:off x="2242636" y="725675"/>
              <a:ext cx="5191296" cy="5098650"/>
            </a:xfrm>
            <a:custGeom>
              <a:avLst/>
              <a:gdLst/>
              <a:ahLst/>
              <a:cxnLst/>
              <a:rect l="0" t="0" r="0" b="0"/>
              <a:pathLst>
                <a:path>
                  <a:moveTo>
                    <a:pt x="735889" y="686969"/>
                  </a:moveTo>
                  <a:arcTo wR="2428377" hR="2428377" stAng="13548972" swAng="726278"/>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grpSp>
      <p:pic>
        <p:nvPicPr>
          <p:cNvPr id="34" name="Picture 33">
            <a:extLst>
              <a:ext uri="{FF2B5EF4-FFF2-40B4-BE49-F238E27FC236}">
                <a16:creationId xmlns:a16="http://schemas.microsoft.com/office/drawing/2014/main" id="{728C510A-2B58-4BED-9958-34CAC2CB5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50" y="76201"/>
            <a:ext cx="2989915" cy="875197"/>
          </a:xfrm>
          <a:prstGeom prst="rect">
            <a:avLst/>
          </a:prstGeom>
        </p:spPr>
      </p:pic>
      <p:sp>
        <p:nvSpPr>
          <p:cNvPr id="35" name="TextBox 34">
            <a:extLst>
              <a:ext uri="{FF2B5EF4-FFF2-40B4-BE49-F238E27FC236}">
                <a16:creationId xmlns:a16="http://schemas.microsoft.com/office/drawing/2014/main" id="{4865F37F-2CB7-49EA-9F09-ED41A19F0A4D}"/>
              </a:ext>
            </a:extLst>
          </p:cNvPr>
          <p:cNvSpPr txBox="1"/>
          <p:nvPr/>
        </p:nvSpPr>
        <p:spPr>
          <a:xfrm>
            <a:off x="529803" y="211328"/>
            <a:ext cx="2460920" cy="584775"/>
          </a:xfrm>
          <a:prstGeom prst="rect">
            <a:avLst/>
          </a:prstGeom>
          <a:noFill/>
        </p:spPr>
        <p:txBody>
          <a:bodyPr wrap="square" rtlCol="0">
            <a:spAutoFit/>
          </a:bodyPr>
          <a:lstStyle/>
          <a:p>
            <a:pPr>
              <a:defRPr/>
            </a:pPr>
            <a:r>
              <a:rPr lang="en-US" sz="3200" b="1" dirty="0">
                <a:solidFill>
                  <a:srgbClr val="6A0032"/>
                </a:solidFill>
                <a:latin typeface="Bradley Hand ITC" panose="03070402050302030203" pitchFamily="66" charset="0"/>
              </a:rPr>
              <a:t>Study Cycle </a:t>
            </a:r>
          </a:p>
        </p:txBody>
      </p:sp>
      <p:sp>
        <p:nvSpPr>
          <p:cNvPr id="3" name="Rectangle 2">
            <a:extLst>
              <a:ext uri="{FF2B5EF4-FFF2-40B4-BE49-F238E27FC236}">
                <a16:creationId xmlns:a16="http://schemas.microsoft.com/office/drawing/2014/main" id="{20EF4E24-FD09-AFE0-4254-757F27B8BDC4}"/>
              </a:ext>
            </a:extLst>
          </p:cNvPr>
          <p:cNvSpPr/>
          <p:nvPr/>
        </p:nvSpPr>
        <p:spPr>
          <a:xfrm>
            <a:off x="432366" y="6587837"/>
            <a:ext cx="11360483" cy="261610"/>
          </a:xfrm>
          <a:prstGeom prst="rect">
            <a:avLst/>
          </a:prstGeom>
        </p:spPr>
        <p:txBody>
          <a:bodyPr wrap="square">
            <a:spAutoFit/>
          </a:bodyPr>
          <a:lstStyle/>
          <a:p>
            <a:pPr algn="ctr">
              <a:defRPr/>
            </a:pPr>
            <a:r>
              <a:rPr lang="en-US" sz="1100" dirty="0">
                <a:solidFill>
                  <a:prstClr val="black"/>
                </a:solidFill>
                <a:latin typeface="Calibri" panose="020F0502020204030204"/>
              </a:rPr>
              <a:t>Adapted from </a:t>
            </a:r>
            <a:r>
              <a:rPr lang="en-US" sz="1100" dirty="0">
                <a:solidFill>
                  <a:prstClr val="black"/>
                </a:solidFill>
                <a:latin typeface="Calibri" panose="020F0502020204030204"/>
                <a:hlinkClick r:id="rId4"/>
              </a:rPr>
              <a:t>https://www.lsu.edu/cas/earnbettergrades/note-based.php</a:t>
            </a:r>
            <a:r>
              <a:rPr lang="en-US" sz="1100" dirty="0">
                <a:solidFill>
                  <a:prstClr val="black"/>
                </a:solidFill>
                <a:latin typeface="Calibri" panose="020F0502020204030204"/>
              </a:rPr>
              <a:t>; Saundra McGuire, </a:t>
            </a:r>
            <a:r>
              <a:rPr lang="en-US" sz="1100" i="1" dirty="0">
                <a:solidFill>
                  <a:prstClr val="black"/>
                </a:solidFill>
                <a:latin typeface="Calibri" panose="020F0502020204030204"/>
              </a:rPr>
              <a:t>Teach students how to learn</a:t>
            </a:r>
            <a:r>
              <a:rPr lang="en-US" sz="1100" dirty="0">
                <a:solidFill>
                  <a:prstClr val="black"/>
                </a:solidFill>
                <a:latin typeface="Calibri" panose="020F0502020204030204"/>
              </a:rPr>
              <a:t> (2015); updated 22 December 2022</a:t>
            </a:r>
          </a:p>
        </p:txBody>
      </p:sp>
      <p:sp>
        <p:nvSpPr>
          <p:cNvPr id="31" name="TextBox 30">
            <a:extLst>
              <a:ext uri="{FF2B5EF4-FFF2-40B4-BE49-F238E27FC236}">
                <a16:creationId xmlns:a16="http://schemas.microsoft.com/office/drawing/2014/main" id="{83F102CE-AF47-FF33-BF3B-59E07F355483}"/>
              </a:ext>
            </a:extLst>
          </p:cNvPr>
          <p:cNvSpPr txBox="1"/>
          <p:nvPr/>
        </p:nvSpPr>
        <p:spPr>
          <a:xfrm>
            <a:off x="4440669" y="221926"/>
            <a:ext cx="494126" cy="461665"/>
          </a:xfrm>
          <a:prstGeom prst="rect">
            <a:avLst/>
          </a:prstGeom>
          <a:noFill/>
        </p:spPr>
        <p:txBody>
          <a:bodyPr wrap="square" rtlCol="0">
            <a:spAutoFit/>
          </a:bodyPr>
          <a:lstStyle/>
          <a:p>
            <a:r>
              <a:rPr lang="en-US" sz="2400" b="1" dirty="0"/>
              <a:t>1</a:t>
            </a:r>
            <a:r>
              <a:rPr lang="en-US" sz="2400" b="1" baseline="30000" dirty="0"/>
              <a:t>st</a:t>
            </a:r>
            <a:r>
              <a:rPr lang="en-US" sz="2400" b="1" dirty="0"/>
              <a:t> </a:t>
            </a:r>
          </a:p>
        </p:txBody>
      </p:sp>
      <p:sp>
        <p:nvSpPr>
          <p:cNvPr id="36" name="TextBox 35">
            <a:extLst>
              <a:ext uri="{FF2B5EF4-FFF2-40B4-BE49-F238E27FC236}">
                <a16:creationId xmlns:a16="http://schemas.microsoft.com/office/drawing/2014/main" id="{9B69A08C-F9D7-D6E3-783D-58ECE808FE78}"/>
              </a:ext>
            </a:extLst>
          </p:cNvPr>
          <p:cNvSpPr txBox="1"/>
          <p:nvPr/>
        </p:nvSpPr>
        <p:spPr>
          <a:xfrm>
            <a:off x="8403125" y="1742207"/>
            <a:ext cx="605195" cy="461665"/>
          </a:xfrm>
          <a:prstGeom prst="rect">
            <a:avLst/>
          </a:prstGeom>
          <a:noFill/>
        </p:spPr>
        <p:txBody>
          <a:bodyPr wrap="square" rtlCol="0">
            <a:spAutoFit/>
          </a:bodyPr>
          <a:lstStyle/>
          <a:p>
            <a:r>
              <a:rPr lang="en-US" sz="2400" b="1" dirty="0"/>
              <a:t>2</a:t>
            </a:r>
            <a:r>
              <a:rPr lang="en-US" sz="2400" b="1" baseline="30000" dirty="0"/>
              <a:t>nd</a:t>
            </a:r>
            <a:r>
              <a:rPr lang="en-US" sz="2400" b="1" dirty="0"/>
              <a:t> </a:t>
            </a:r>
          </a:p>
        </p:txBody>
      </p:sp>
      <p:sp>
        <p:nvSpPr>
          <p:cNvPr id="38" name="TextBox 37">
            <a:extLst>
              <a:ext uri="{FF2B5EF4-FFF2-40B4-BE49-F238E27FC236}">
                <a16:creationId xmlns:a16="http://schemas.microsoft.com/office/drawing/2014/main" id="{14B689BA-F93E-35EA-1848-874996C36400}"/>
              </a:ext>
            </a:extLst>
          </p:cNvPr>
          <p:cNvSpPr txBox="1"/>
          <p:nvPr/>
        </p:nvSpPr>
        <p:spPr>
          <a:xfrm>
            <a:off x="8305876" y="4566140"/>
            <a:ext cx="605195" cy="461665"/>
          </a:xfrm>
          <a:prstGeom prst="rect">
            <a:avLst/>
          </a:prstGeom>
          <a:noFill/>
        </p:spPr>
        <p:txBody>
          <a:bodyPr wrap="square" rtlCol="0">
            <a:spAutoFit/>
          </a:bodyPr>
          <a:lstStyle/>
          <a:p>
            <a:r>
              <a:rPr lang="en-US" sz="2400" b="1" dirty="0"/>
              <a:t>3</a:t>
            </a:r>
            <a:r>
              <a:rPr lang="en-US" sz="2400" b="1" baseline="30000" dirty="0"/>
              <a:t>rd</a:t>
            </a:r>
            <a:r>
              <a:rPr lang="en-US" sz="2400" b="1" dirty="0"/>
              <a:t> </a:t>
            </a:r>
          </a:p>
        </p:txBody>
      </p:sp>
      <p:sp>
        <p:nvSpPr>
          <p:cNvPr id="39" name="TextBox 38">
            <a:extLst>
              <a:ext uri="{FF2B5EF4-FFF2-40B4-BE49-F238E27FC236}">
                <a16:creationId xmlns:a16="http://schemas.microsoft.com/office/drawing/2014/main" id="{0F8F1968-9422-115B-AE68-90FBCC8DA46D}"/>
              </a:ext>
            </a:extLst>
          </p:cNvPr>
          <p:cNvSpPr txBox="1"/>
          <p:nvPr/>
        </p:nvSpPr>
        <p:spPr>
          <a:xfrm>
            <a:off x="597450" y="4516755"/>
            <a:ext cx="605195" cy="461665"/>
          </a:xfrm>
          <a:prstGeom prst="rect">
            <a:avLst/>
          </a:prstGeom>
          <a:noFill/>
        </p:spPr>
        <p:txBody>
          <a:bodyPr wrap="square" rtlCol="0">
            <a:spAutoFit/>
          </a:bodyPr>
          <a:lstStyle/>
          <a:p>
            <a:r>
              <a:rPr lang="en-US" sz="2400" b="1" dirty="0"/>
              <a:t>4</a:t>
            </a:r>
            <a:r>
              <a:rPr lang="en-US" sz="2400" b="1" baseline="30000" dirty="0"/>
              <a:t>th</a:t>
            </a:r>
            <a:r>
              <a:rPr lang="en-US" sz="2400" b="1" dirty="0"/>
              <a:t> </a:t>
            </a:r>
          </a:p>
        </p:txBody>
      </p:sp>
      <p:sp>
        <p:nvSpPr>
          <p:cNvPr id="40" name="TextBox 39">
            <a:extLst>
              <a:ext uri="{FF2B5EF4-FFF2-40B4-BE49-F238E27FC236}">
                <a16:creationId xmlns:a16="http://schemas.microsoft.com/office/drawing/2014/main" id="{03379099-0B52-F07F-58BD-449BB021B76B}"/>
              </a:ext>
            </a:extLst>
          </p:cNvPr>
          <p:cNvSpPr txBox="1"/>
          <p:nvPr/>
        </p:nvSpPr>
        <p:spPr>
          <a:xfrm>
            <a:off x="529803" y="1637924"/>
            <a:ext cx="605195" cy="461665"/>
          </a:xfrm>
          <a:prstGeom prst="rect">
            <a:avLst/>
          </a:prstGeom>
          <a:noFill/>
        </p:spPr>
        <p:txBody>
          <a:bodyPr wrap="square" rtlCol="0">
            <a:spAutoFit/>
          </a:bodyPr>
          <a:lstStyle/>
          <a:p>
            <a:r>
              <a:rPr lang="en-US" sz="2400" b="1" dirty="0"/>
              <a:t>5</a:t>
            </a:r>
            <a:r>
              <a:rPr lang="en-US" sz="2400" b="1" baseline="30000" dirty="0"/>
              <a:t>th</a:t>
            </a:r>
            <a:r>
              <a:rPr lang="en-US" sz="2400" b="1" dirty="0"/>
              <a:t> </a:t>
            </a:r>
          </a:p>
        </p:txBody>
      </p:sp>
      <p:sp>
        <p:nvSpPr>
          <p:cNvPr id="44" name="Freeform: Shape 43">
            <a:extLst>
              <a:ext uri="{FF2B5EF4-FFF2-40B4-BE49-F238E27FC236}">
                <a16:creationId xmlns:a16="http://schemas.microsoft.com/office/drawing/2014/main" id="{535967BD-73EA-55E5-3E45-3B580C645A90}"/>
              </a:ext>
            </a:extLst>
          </p:cNvPr>
          <p:cNvSpPr/>
          <p:nvPr/>
        </p:nvSpPr>
        <p:spPr>
          <a:xfrm rot="4617467">
            <a:off x="2576127" y="2329081"/>
            <a:ext cx="7090862" cy="5186979"/>
          </a:xfrm>
          <a:custGeom>
            <a:avLst/>
            <a:gdLst/>
            <a:ahLst/>
            <a:cxnLst/>
            <a:rect l="0" t="0" r="0" b="0"/>
            <a:pathLst>
              <a:path>
                <a:moveTo>
                  <a:pt x="4835627" y="2748010"/>
                </a:moveTo>
                <a:arcTo wR="2428377" hR="2428377" stAng="453807"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Tree>
    <p:extLst>
      <p:ext uri="{BB962C8B-B14F-4D97-AF65-F5344CB8AC3E}">
        <p14:creationId xmlns:p14="http://schemas.microsoft.com/office/powerpoint/2010/main" val="181129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07892E72-E967-4BB6-9390-4F9AE9A34F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32" y="261578"/>
            <a:ext cx="3291840" cy="5964199"/>
          </a:xfrm>
          <a:prstGeom prst="rect">
            <a:avLst/>
          </a:prstGeom>
        </p:spPr>
      </p:pic>
      <p:grpSp>
        <p:nvGrpSpPr>
          <p:cNvPr id="20" name="Group 19">
            <a:extLst>
              <a:ext uri="{FF2B5EF4-FFF2-40B4-BE49-F238E27FC236}">
                <a16:creationId xmlns:a16="http://schemas.microsoft.com/office/drawing/2014/main" id="{F52E88C6-BED0-4847-B86B-D3E9FA8958EA}"/>
              </a:ext>
            </a:extLst>
          </p:cNvPr>
          <p:cNvGrpSpPr/>
          <p:nvPr/>
        </p:nvGrpSpPr>
        <p:grpSpPr>
          <a:xfrm>
            <a:off x="3560339" y="51244"/>
            <a:ext cx="8141164" cy="6335044"/>
            <a:chOff x="1182165" y="9634"/>
            <a:chExt cx="7081174" cy="6335044"/>
          </a:xfrm>
        </p:grpSpPr>
        <p:sp>
          <p:nvSpPr>
            <p:cNvPr id="21" name="Freeform: Shape 20">
              <a:extLst>
                <a:ext uri="{FF2B5EF4-FFF2-40B4-BE49-F238E27FC236}">
                  <a16:creationId xmlns:a16="http://schemas.microsoft.com/office/drawing/2014/main" id="{5EFB154E-0A2D-47C8-82D5-472DB68D0B7D}"/>
                </a:ext>
              </a:extLst>
            </p:cNvPr>
            <p:cNvSpPr/>
            <p:nvPr/>
          </p:nvSpPr>
          <p:spPr>
            <a:xfrm>
              <a:off x="3266722" y="9634"/>
              <a:ext cx="2942773"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ea typeface="Calibri" pitchFamily="34" charset="0"/>
                  <a:cs typeface="Times New Roman" pitchFamily="18" charset="0"/>
                </a:rPr>
                <a:t>Before Class:</a:t>
              </a:r>
              <a:r>
                <a:rPr lang="en-US" sz="1400" b="1" dirty="0">
                  <a:solidFill>
                    <a:prstClr val="black"/>
                  </a:solidFill>
                  <a:latin typeface="Calibri"/>
                  <a:ea typeface="Calibri" pitchFamily="34" charset="0"/>
                  <a:cs typeface="Times New Roman" pitchFamily="18" charset="0"/>
                </a:rPr>
                <a:t>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Read assigned work or view recorded lectures as well as you can and note what you miss or struggle to understand.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Make notes and bring questions to class.</a:t>
              </a:r>
              <a:endParaRPr lang="en-US" sz="1400" dirty="0">
                <a:solidFill>
                  <a:prstClr val="white"/>
                </a:solidFill>
                <a:latin typeface="Calibri" panose="020F0502020204030204"/>
              </a:endParaRPr>
            </a:p>
          </p:txBody>
        </p:sp>
        <p:sp>
          <p:nvSpPr>
            <p:cNvPr id="22" name="Freeform: Shape 21">
              <a:extLst>
                <a:ext uri="{FF2B5EF4-FFF2-40B4-BE49-F238E27FC236}">
                  <a16:creationId xmlns:a16="http://schemas.microsoft.com/office/drawing/2014/main" id="{0E0072EA-A88F-46BE-9605-E5077074195D}"/>
                </a:ext>
              </a:extLst>
            </p:cNvPr>
            <p:cNvSpPr/>
            <p:nvPr/>
          </p:nvSpPr>
          <p:spPr>
            <a:xfrm>
              <a:off x="3240829" y="987840"/>
              <a:ext cx="4856754" cy="4856754"/>
            </a:xfrm>
            <a:custGeom>
              <a:avLst/>
              <a:gdLst/>
              <a:ahLst/>
              <a:cxnLst/>
              <a:rect l="0" t="0" r="0" b="0"/>
              <a:pathLst>
                <a:path>
                  <a:moveTo>
                    <a:pt x="3718065" y="370776"/>
                  </a:moveTo>
                  <a:arcTo wR="2428377" hR="2428377" stAng="18124750" swAng="726278"/>
                </a:path>
              </a:pathLst>
            </a:custGeom>
            <a:solidFill>
              <a:srgbClr val="6A0032"/>
            </a:solid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3" name="Freeform: Shape 22">
              <a:extLst>
                <a:ext uri="{FF2B5EF4-FFF2-40B4-BE49-F238E27FC236}">
                  <a16:creationId xmlns:a16="http://schemas.microsoft.com/office/drawing/2014/main" id="{61B64906-2091-4CFD-8D3C-02479720FD89}"/>
                </a:ext>
              </a:extLst>
            </p:cNvPr>
            <p:cNvSpPr/>
            <p:nvPr/>
          </p:nvSpPr>
          <p:spPr>
            <a:xfrm>
              <a:off x="5002429" y="2052001"/>
              <a:ext cx="3260910"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Attend</a:t>
              </a:r>
              <a:r>
                <a:rPr lang="en-US" sz="1400" u="sng" dirty="0">
                  <a:solidFill>
                    <a:prstClr val="black"/>
                  </a:solidFill>
                  <a:latin typeface="Calibri"/>
                </a:rPr>
                <a:t> </a:t>
              </a:r>
              <a:r>
                <a:rPr lang="en-US" sz="1400" b="1" u="sng" dirty="0">
                  <a:solidFill>
                    <a:prstClr val="black"/>
                  </a:solidFill>
                  <a:latin typeface="Calibri"/>
                </a:rPr>
                <a:t>class </a:t>
              </a:r>
              <a:r>
                <a:rPr lang="en-US" sz="1400" dirty="0">
                  <a:solidFill>
                    <a:prstClr val="black"/>
                  </a:solidFill>
                  <a:latin typeface="Calibri"/>
                </a:rPr>
                <a:t>– </a:t>
              </a:r>
              <a:r>
                <a:rPr lang="en-US" sz="1400" b="1" dirty="0">
                  <a:solidFill>
                    <a:prstClr val="black"/>
                  </a:solidFill>
                  <a:latin typeface="Calibri"/>
                </a:rPr>
                <a:t>GO TO CLASS!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Answer and ask questions and take meaningful notes, actively participate in activities.</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If your course is online, daily check into D2L/BOLT and look for emails, discussion board postings, etc.</a:t>
              </a:r>
              <a:endParaRPr lang="en-US" sz="1400" dirty="0">
                <a:solidFill>
                  <a:prstClr val="white"/>
                </a:solidFill>
                <a:latin typeface="Calibri" panose="020F0502020204030204"/>
              </a:endParaRPr>
            </a:p>
          </p:txBody>
        </p:sp>
        <p:sp>
          <p:nvSpPr>
            <p:cNvPr id="24" name="Freeform: Shape 23">
              <a:extLst>
                <a:ext uri="{FF2B5EF4-FFF2-40B4-BE49-F238E27FC236}">
                  <a16:creationId xmlns:a16="http://schemas.microsoft.com/office/drawing/2014/main" id="{3D378EF8-8F59-4B0F-9421-9A83514A09AC}"/>
                </a:ext>
              </a:extLst>
            </p:cNvPr>
            <p:cNvSpPr/>
            <p:nvPr/>
          </p:nvSpPr>
          <p:spPr>
            <a:xfrm>
              <a:off x="2511790" y="1194900"/>
              <a:ext cx="4856754" cy="4989267"/>
            </a:xfrm>
            <a:custGeom>
              <a:avLst/>
              <a:gdLst/>
              <a:ahLst/>
              <a:cxnLst/>
              <a:rect l="0" t="0" r="0" b="0"/>
              <a:pathLst>
                <a:path>
                  <a:moveTo>
                    <a:pt x="4835627" y="2748010"/>
                  </a:moveTo>
                  <a:arcTo wR="2428377" hR="2428377" stAng="453807"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5" name="Freeform: Shape 24">
              <a:extLst>
                <a:ext uri="{FF2B5EF4-FFF2-40B4-BE49-F238E27FC236}">
                  <a16:creationId xmlns:a16="http://schemas.microsoft.com/office/drawing/2014/main" id="{C4256D93-3C2B-4553-8420-474650BDA9C0}"/>
                </a:ext>
              </a:extLst>
            </p:cNvPr>
            <p:cNvSpPr/>
            <p:nvPr/>
          </p:nvSpPr>
          <p:spPr>
            <a:xfrm>
              <a:off x="4919639" y="4503860"/>
              <a:ext cx="2942773"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Review after class </a:t>
              </a:r>
            </a:p>
            <a:p>
              <a:pPr defTabSz="533400">
                <a:lnSpc>
                  <a:spcPct val="90000"/>
                </a:lnSpc>
                <a:spcBef>
                  <a:spcPct val="0"/>
                </a:spcBef>
                <a:defRPr/>
              </a:pPr>
              <a:r>
                <a:rPr lang="en-US" sz="1400" dirty="0">
                  <a:solidFill>
                    <a:prstClr val="black"/>
                  </a:solidFill>
                  <a:latin typeface="Calibri"/>
                </a:rPr>
                <a:t>As soon after class as possible, read notes, fill in gaps and note any questions.</a:t>
              </a:r>
              <a:endParaRPr lang="en-US" sz="1400" dirty="0">
                <a:solidFill>
                  <a:prstClr val="white"/>
                </a:solidFill>
                <a:latin typeface="Calibri" panose="020F0502020204030204"/>
              </a:endParaRPr>
            </a:p>
          </p:txBody>
        </p:sp>
        <p:sp>
          <p:nvSpPr>
            <p:cNvPr id="26" name="Freeform: Shape 25">
              <a:extLst>
                <a:ext uri="{FF2B5EF4-FFF2-40B4-BE49-F238E27FC236}">
                  <a16:creationId xmlns:a16="http://schemas.microsoft.com/office/drawing/2014/main" id="{DA5B1994-6A40-43E7-9DDC-5C1EAA3C0820}"/>
                </a:ext>
              </a:extLst>
            </p:cNvPr>
            <p:cNvSpPr/>
            <p:nvPr/>
          </p:nvSpPr>
          <p:spPr>
            <a:xfrm>
              <a:off x="2574052" y="670184"/>
              <a:ext cx="4856754" cy="4856754"/>
            </a:xfrm>
            <a:custGeom>
              <a:avLst/>
              <a:gdLst/>
              <a:ahLst/>
              <a:cxnLst/>
              <a:rect l="0" t="0" r="0" b="0"/>
              <a:pathLst>
                <a:path>
                  <a:moveTo>
                    <a:pt x="2599510" y="4850717"/>
                  </a:moveTo>
                  <a:arcTo wR="2428377" hR="2428377" stAng="5157533" swAng="484934"/>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Shape 26">
              <a:extLst>
                <a:ext uri="{FF2B5EF4-FFF2-40B4-BE49-F238E27FC236}">
                  <a16:creationId xmlns:a16="http://schemas.microsoft.com/office/drawing/2014/main" id="{90D46288-3F57-4242-BAC3-91C475879822}"/>
                </a:ext>
              </a:extLst>
            </p:cNvPr>
            <p:cNvSpPr/>
            <p:nvPr/>
          </p:nvSpPr>
          <p:spPr>
            <a:xfrm>
              <a:off x="1545077" y="4515878"/>
              <a:ext cx="2942773"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Power Hours* </a:t>
              </a:r>
            </a:p>
            <a:p>
              <a:pPr algn="ctr" defTabSz="533400">
                <a:lnSpc>
                  <a:spcPct val="90000"/>
                </a:lnSpc>
                <a:spcBef>
                  <a:spcPct val="0"/>
                </a:spcBef>
                <a:spcAft>
                  <a:spcPct val="35000"/>
                </a:spcAft>
                <a:defRPr/>
              </a:pPr>
              <a:r>
                <a:rPr lang="en-US" sz="1400" b="1" u="sng" dirty="0">
                  <a:solidFill>
                    <a:prstClr val="black"/>
                  </a:solidFill>
                  <a:latin typeface="Calibri"/>
                </a:rPr>
                <a:t>- Retrieve-Connect-Rehearse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Learn your material well enough that you can teach it. Ask questions such as ‘why’, ‘how’, and ‘what if’.</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3-5 sixty-minute study sessions per day</a:t>
              </a:r>
            </a:p>
          </p:txBody>
        </p:sp>
        <p:sp>
          <p:nvSpPr>
            <p:cNvPr id="28" name="Freeform: Shape 27">
              <a:extLst>
                <a:ext uri="{FF2B5EF4-FFF2-40B4-BE49-F238E27FC236}">
                  <a16:creationId xmlns:a16="http://schemas.microsoft.com/office/drawing/2014/main" id="{17A2DAF1-D725-43A2-BAA0-DDAF8813CF11}"/>
                </a:ext>
              </a:extLst>
            </p:cNvPr>
            <p:cNvSpPr/>
            <p:nvPr/>
          </p:nvSpPr>
          <p:spPr>
            <a:xfrm>
              <a:off x="2438963" y="1194900"/>
              <a:ext cx="4856754" cy="4856754"/>
            </a:xfrm>
            <a:custGeom>
              <a:avLst/>
              <a:gdLst/>
              <a:ahLst/>
              <a:cxnLst/>
              <a:rect l="0" t="0" r="0" b="0"/>
              <a:pathLst>
                <a:path>
                  <a:moveTo>
                    <a:pt x="177700" y="3340226"/>
                  </a:moveTo>
                  <a:arcTo wR="2428377" hR="2428377" stAng="9476696"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Shape 28">
              <a:extLst>
                <a:ext uri="{FF2B5EF4-FFF2-40B4-BE49-F238E27FC236}">
                  <a16:creationId xmlns:a16="http://schemas.microsoft.com/office/drawing/2014/main" id="{935CC54B-E4A7-421F-8C0D-C09BD1E1B6D4}"/>
                </a:ext>
              </a:extLst>
            </p:cNvPr>
            <p:cNvSpPr/>
            <p:nvPr/>
          </p:nvSpPr>
          <p:spPr>
            <a:xfrm>
              <a:off x="1182165" y="2039389"/>
              <a:ext cx="3462943"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t"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Assess your Learning</a:t>
              </a:r>
              <a:endParaRPr lang="en-US" sz="1400" dirty="0">
                <a:solidFill>
                  <a:prstClr val="black"/>
                </a:solidFill>
                <a:latin typeface="Calibri"/>
              </a:endParaRPr>
            </a:p>
            <a:p>
              <a:pPr marL="0" lvl="1" defTabSz="533400">
                <a:lnSpc>
                  <a:spcPct val="90000"/>
                </a:lnSpc>
                <a:spcBef>
                  <a:spcPct val="0"/>
                </a:spcBef>
                <a:defRPr/>
              </a:pPr>
              <a:r>
                <a:rPr lang="en-US" sz="1400" dirty="0">
                  <a:solidFill>
                    <a:prstClr val="black"/>
                  </a:solidFill>
                  <a:latin typeface="Calibri"/>
                </a:rPr>
                <a:t>Periodically perform reality checks: </a:t>
              </a:r>
            </a:p>
            <a:p>
              <a:pPr marL="114300" lvl="1" indent="-114300" defTabSz="533400">
                <a:lnSpc>
                  <a:spcPct val="90000"/>
                </a:lnSpc>
                <a:spcBef>
                  <a:spcPct val="0"/>
                </a:spcBef>
                <a:buFontTx/>
                <a:buChar char="•"/>
                <a:defRPr/>
              </a:pPr>
              <a:r>
                <a:rPr lang="en-US" sz="1400" dirty="0">
                  <a:solidFill>
                    <a:prstClr val="black"/>
                  </a:solidFill>
                  <a:latin typeface="Calibri"/>
                </a:rPr>
                <a:t>Am I using study methods that are effective?</a:t>
              </a:r>
            </a:p>
            <a:p>
              <a:pPr marL="114300" lvl="1" indent="-114300" defTabSz="533400">
                <a:lnSpc>
                  <a:spcPct val="90000"/>
                </a:lnSpc>
                <a:spcBef>
                  <a:spcPct val="0"/>
                </a:spcBef>
                <a:buFontTx/>
                <a:buChar char="•"/>
                <a:defRPr/>
              </a:pPr>
              <a:r>
                <a:rPr lang="en-US" sz="1400" dirty="0">
                  <a:solidFill>
                    <a:prstClr val="black"/>
                  </a:solidFill>
                  <a:latin typeface="Calibri"/>
                </a:rPr>
                <a:t>Do I understand the material enough to teach it to others?</a:t>
              </a:r>
            </a:p>
            <a:p>
              <a:pPr marL="0" lvl="1" defTabSz="533400">
                <a:lnSpc>
                  <a:spcPct val="90000"/>
                </a:lnSpc>
                <a:spcBef>
                  <a:spcPct val="0"/>
                </a:spcBef>
                <a:defRPr/>
              </a:pPr>
              <a:r>
                <a:rPr lang="en-US" sz="1400" b="1" dirty="0">
                  <a:solidFill>
                    <a:prstClr val="black"/>
                  </a:solidFill>
                  <a:latin typeface="Calibri"/>
                </a:rPr>
                <a:t>Weekend Reviews </a:t>
              </a:r>
              <a:r>
                <a:rPr lang="en-US" sz="1400" dirty="0">
                  <a:solidFill>
                    <a:prstClr val="black"/>
                  </a:solidFill>
                  <a:latin typeface="Calibri"/>
                </a:rPr>
                <a:t>– Review material from the week to make connections and begin preparing for the coming week.</a:t>
              </a:r>
              <a:endParaRPr lang="en-US" sz="1400" dirty="0">
                <a:solidFill>
                  <a:prstClr val="white"/>
                </a:solidFill>
                <a:latin typeface="Calibri" panose="020F0502020204030204"/>
              </a:endParaRPr>
            </a:p>
          </p:txBody>
        </p:sp>
        <p:sp>
          <p:nvSpPr>
            <p:cNvPr id="30" name="Freeform: Shape 29">
              <a:extLst>
                <a:ext uri="{FF2B5EF4-FFF2-40B4-BE49-F238E27FC236}">
                  <a16:creationId xmlns:a16="http://schemas.microsoft.com/office/drawing/2014/main" id="{303B3694-9AE4-4216-BE87-F1E6D4876D67}"/>
                </a:ext>
              </a:extLst>
            </p:cNvPr>
            <p:cNvSpPr/>
            <p:nvPr/>
          </p:nvSpPr>
          <p:spPr>
            <a:xfrm>
              <a:off x="1892201" y="1002659"/>
              <a:ext cx="5191296" cy="5098650"/>
            </a:xfrm>
            <a:custGeom>
              <a:avLst/>
              <a:gdLst/>
              <a:ahLst/>
              <a:cxnLst/>
              <a:rect l="0" t="0" r="0" b="0"/>
              <a:pathLst>
                <a:path>
                  <a:moveTo>
                    <a:pt x="735889" y="686969"/>
                  </a:moveTo>
                  <a:arcTo wR="2428377" hR="2428377" stAng="13548972" swAng="726278"/>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35" name="TextBox 34">
            <a:extLst>
              <a:ext uri="{FF2B5EF4-FFF2-40B4-BE49-F238E27FC236}">
                <a16:creationId xmlns:a16="http://schemas.microsoft.com/office/drawing/2014/main" id="{4865F37F-2CB7-49EA-9F09-ED41A19F0A4D}"/>
              </a:ext>
            </a:extLst>
          </p:cNvPr>
          <p:cNvSpPr txBox="1"/>
          <p:nvPr/>
        </p:nvSpPr>
        <p:spPr>
          <a:xfrm>
            <a:off x="549755" y="237475"/>
            <a:ext cx="2409034" cy="584775"/>
          </a:xfrm>
          <a:prstGeom prst="rect">
            <a:avLst/>
          </a:prstGeom>
          <a:noFill/>
        </p:spPr>
        <p:txBody>
          <a:bodyPr wrap="square" rtlCol="0">
            <a:spAutoFit/>
          </a:bodyPr>
          <a:lstStyle/>
          <a:p>
            <a:pPr>
              <a:defRPr/>
            </a:pPr>
            <a:r>
              <a:rPr lang="en-US" sz="3200" b="1" dirty="0">
                <a:solidFill>
                  <a:srgbClr val="6A0032"/>
                </a:solidFill>
                <a:latin typeface="Bradley Hand ITC" panose="03070402050302030203" pitchFamily="66" charset="0"/>
              </a:rPr>
              <a:t>Study Cycle </a:t>
            </a:r>
          </a:p>
        </p:txBody>
      </p:sp>
      <p:sp>
        <p:nvSpPr>
          <p:cNvPr id="37" name="TextBox 36">
            <a:extLst>
              <a:ext uri="{FF2B5EF4-FFF2-40B4-BE49-F238E27FC236}">
                <a16:creationId xmlns:a16="http://schemas.microsoft.com/office/drawing/2014/main" id="{3865B218-9D7C-4FDF-B135-98D9E4D2EA8C}"/>
              </a:ext>
            </a:extLst>
          </p:cNvPr>
          <p:cNvSpPr txBox="1"/>
          <p:nvPr/>
        </p:nvSpPr>
        <p:spPr>
          <a:xfrm>
            <a:off x="154072" y="818937"/>
            <a:ext cx="3200400" cy="5509200"/>
          </a:xfrm>
          <a:prstGeom prst="rect">
            <a:avLst/>
          </a:prstGeom>
          <a:noFill/>
        </p:spPr>
        <p:txBody>
          <a:bodyPr wrap="square" rtlCol="0">
            <a:spAutoFit/>
          </a:bodyPr>
          <a:lstStyle/>
          <a:p>
            <a:pPr>
              <a:defRPr/>
            </a:pPr>
            <a:r>
              <a:rPr lang="en-US" sz="1400" b="1" dirty="0">
                <a:solidFill>
                  <a:prstClr val="black"/>
                </a:solidFill>
                <a:latin typeface="Calibri" panose="020F0502020204030204"/>
              </a:rPr>
              <a:t>*Power Hours – Retrieve-Connect-Rehearse</a:t>
            </a:r>
          </a:p>
          <a:p>
            <a:pPr marL="228600" indent="-228600">
              <a:buFontTx/>
              <a:buAutoNum type="arabicPeriod"/>
              <a:defRPr/>
            </a:pPr>
            <a:r>
              <a:rPr lang="en-US" sz="1200" b="1" dirty="0">
                <a:solidFill>
                  <a:prstClr val="black"/>
                </a:solidFill>
                <a:latin typeface="Calibri" panose="020F0502020204030204"/>
              </a:rPr>
              <a:t>Set a goal </a:t>
            </a:r>
            <a:r>
              <a:rPr lang="en-US" sz="1200" dirty="0">
                <a:solidFill>
                  <a:prstClr val="black"/>
                </a:solidFill>
                <a:latin typeface="Calibri" panose="020F0502020204030204"/>
              </a:rPr>
              <a:t>(1-2 min): Decide what you want to accomplish in your study session</a:t>
            </a:r>
          </a:p>
          <a:p>
            <a:pPr marL="228600" indent="-228600">
              <a:buFontTx/>
              <a:buAutoNum type="arabicPeriod"/>
              <a:defRPr/>
            </a:pPr>
            <a:r>
              <a:rPr lang="en-US" sz="1200" b="1" dirty="0">
                <a:solidFill>
                  <a:prstClr val="black"/>
                </a:solidFill>
                <a:latin typeface="Calibri" panose="020F0502020204030204"/>
              </a:rPr>
              <a:t>Study with focus </a:t>
            </a:r>
            <a:r>
              <a:rPr lang="en-US" sz="1200" dirty="0">
                <a:solidFill>
                  <a:prstClr val="black"/>
                </a:solidFill>
                <a:latin typeface="Calibri" panose="020F0502020204030204"/>
              </a:rPr>
              <a:t>(30-50 min): Interact with material—organize, create a concept map, summarize, process, work problems, read, make notes, self quiz, reflect, and so forth. The goal is to retrieve, connect, rehearse so your brain moves “stuff” from working memory to long-term memory.</a:t>
            </a:r>
          </a:p>
          <a:p>
            <a:pPr marL="228600" indent="-228600">
              <a:buFontTx/>
              <a:buAutoNum type="arabicPeriod"/>
              <a:defRPr/>
            </a:pPr>
            <a:r>
              <a:rPr lang="en-US" sz="1200" b="1" dirty="0">
                <a:solidFill>
                  <a:prstClr val="black"/>
                </a:solidFill>
                <a:latin typeface="Calibri" panose="020F0502020204030204"/>
              </a:rPr>
              <a:t>Reward yourself </a:t>
            </a:r>
            <a:r>
              <a:rPr lang="en-US" sz="1200" dirty="0">
                <a:solidFill>
                  <a:prstClr val="black"/>
                </a:solidFill>
                <a:latin typeface="Calibri" panose="020F0502020204030204"/>
              </a:rPr>
              <a:t>(5-15 min): clear your head—go for a short walk, get a healthy snack, etc.</a:t>
            </a:r>
          </a:p>
          <a:p>
            <a:pPr marL="228600" indent="-228600">
              <a:buFontTx/>
              <a:buAutoNum type="arabicPeriod"/>
              <a:defRPr/>
            </a:pPr>
            <a:r>
              <a:rPr lang="en-US" sz="1200" b="1" dirty="0">
                <a:solidFill>
                  <a:prstClr val="black"/>
                </a:solidFill>
                <a:latin typeface="Calibri" panose="020F0502020204030204"/>
              </a:rPr>
              <a:t>Review</a:t>
            </a:r>
            <a:r>
              <a:rPr lang="en-US" sz="1200" dirty="0">
                <a:solidFill>
                  <a:prstClr val="black"/>
                </a:solidFill>
                <a:latin typeface="Calibri" panose="020F0502020204030204"/>
              </a:rPr>
              <a:t> (5 min): Go over what you just studied—summarize, wrap up, compare what you studied to your goals </a:t>
            </a:r>
          </a:p>
          <a:p>
            <a:pPr marL="228600" indent="-228600">
              <a:buFontTx/>
              <a:buAutoNum type="arabicPeriod"/>
              <a:defRPr/>
            </a:pPr>
            <a:r>
              <a:rPr lang="en-US" sz="1200" b="1" dirty="0">
                <a:solidFill>
                  <a:prstClr val="black"/>
                </a:solidFill>
                <a:latin typeface="Calibri" panose="020F0502020204030204"/>
              </a:rPr>
              <a:t>Choose: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take a break?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change tasks or subject? </a:t>
            </a:r>
          </a:p>
          <a:p>
            <a:pPr>
              <a:buClr>
                <a:srgbClr val="6A0032"/>
              </a:buClr>
              <a:defRPr/>
            </a:pPr>
            <a:r>
              <a:rPr lang="en-US" sz="1200" dirty="0">
                <a:solidFill>
                  <a:prstClr val="black"/>
                </a:solidFill>
                <a:latin typeface="Calibri" panose="020F0502020204030204"/>
              </a:rPr>
              <a:t>Note: if you schedule 3-5 Power Hours into your day, divide this time between your course load. Try to avoid spending an entire 3-5 hours on a single course subject, which is known as mass practice. You might do this to cram for an exam. Cramming does not optimize learning even if you earn a high score. </a:t>
            </a:r>
          </a:p>
        </p:txBody>
      </p:sp>
      <p:sp>
        <p:nvSpPr>
          <p:cNvPr id="38" name="Rectangle 37">
            <a:extLst>
              <a:ext uri="{FF2B5EF4-FFF2-40B4-BE49-F238E27FC236}">
                <a16:creationId xmlns:a16="http://schemas.microsoft.com/office/drawing/2014/main" id="{AAFF3113-BDE0-4AF3-8A3B-407B2DF8A32E}"/>
              </a:ext>
            </a:extLst>
          </p:cNvPr>
          <p:cNvSpPr/>
          <p:nvPr/>
        </p:nvSpPr>
        <p:spPr>
          <a:xfrm>
            <a:off x="154074" y="6587837"/>
            <a:ext cx="11360483" cy="261610"/>
          </a:xfrm>
          <a:prstGeom prst="rect">
            <a:avLst/>
          </a:prstGeom>
        </p:spPr>
        <p:txBody>
          <a:bodyPr wrap="square">
            <a:spAutoFit/>
          </a:bodyPr>
          <a:lstStyle/>
          <a:p>
            <a:pPr algn="ctr">
              <a:defRPr/>
            </a:pPr>
            <a:r>
              <a:rPr lang="en-US" sz="1100" dirty="0">
                <a:solidFill>
                  <a:prstClr val="black"/>
                </a:solidFill>
                <a:latin typeface="Calibri" panose="020F0502020204030204"/>
              </a:rPr>
              <a:t>Adapted from </a:t>
            </a:r>
            <a:r>
              <a:rPr lang="en-US" sz="1100" dirty="0">
                <a:solidFill>
                  <a:prstClr val="black"/>
                </a:solidFill>
                <a:latin typeface="Calibri" panose="020F0502020204030204"/>
                <a:hlinkClick r:id="rId4"/>
              </a:rPr>
              <a:t>https://www.lsu.edu/cas/earnbettergrades/note-based.php</a:t>
            </a:r>
            <a:r>
              <a:rPr lang="en-US" sz="1100" dirty="0">
                <a:solidFill>
                  <a:prstClr val="black"/>
                </a:solidFill>
                <a:latin typeface="Calibri" panose="020F0502020204030204"/>
              </a:rPr>
              <a:t>; Saundra McGuire, </a:t>
            </a:r>
            <a:r>
              <a:rPr lang="en-US" sz="1100" i="1" dirty="0">
                <a:solidFill>
                  <a:prstClr val="black"/>
                </a:solidFill>
                <a:latin typeface="Calibri" panose="020F0502020204030204"/>
              </a:rPr>
              <a:t>Teach students how to learn</a:t>
            </a:r>
            <a:r>
              <a:rPr lang="en-US" sz="1100" dirty="0">
                <a:solidFill>
                  <a:prstClr val="black"/>
                </a:solidFill>
                <a:latin typeface="Calibri" panose="020F0502020204030204"/>
              </a:rPr>
              <a:t> (2015); updated 22 December 2022</a:t>
            </a:r>
          </a:p>
        </p:txBody>
      </p:sp>
      <p:sp>
        <p:nvSpPr>
          <p:cNvPr id="31" name="TextBox 30">
            <a:extLst>
              <a:ext uri="{FF2B5EF4-FFF2-40B4-BE49-F238E27FC236}">
                <a16:creationId xmlns:a16="http://schemas.microsoft.com/office/drawing/2014/main" id="{B3CF0C91-9283-3CBC-286D-C965A2287092}"/>
              </a:ext>
            </a:extLst>
          </p:cNvPr>
          <p:cNvSpPr txBox="1"/>
          <p:nvPr/>
        </p:nvSpPr>
        <p:spPr>
          <a:xfrm>
            <a:off x="6210074" y="127782"/>
            <a:ext cx="609600" cy="461665"/>
          </a:xfrm>
          <a:prstGeom prst="rect">
            <a:avLst/>
          </a:prstGeom>
          <a:noFill/>
        </p:spPr>
        <p:txBody>
          <a:bodyPr wrap="square" rtlCol="0">
            <a:spAutoFit/>
          </a:bodyPr>
          <a:lstStyle/>
          <a:p>
            <a:r>
              <a:rPr lang="en-US" sz="2400" b="1" dirty="0"/>
              <a:t>1</a:t>
            </a:r>
            <a:r>
              <a:rPr lang="en-US" sz="2400" b="1" baseline="30000" dirty="0"/>
              <a:t>st</a:t>
            </a:r>
            <a:r>
              <a:rPr lang="en-US" sz="2400" b="1" dirty="0"/>
              <a:t> </a:t>
            </a:r>
          </a:p>
        </p:txBody>
      </p:sp>
      <p:sp>
        <p:nvSpPr>
          <p:cNvPr id="33" name="TextBox 32">
            <a:extLst>
              <a:ext uri="{FF2B5EF4-FFF2-40B4-BE49-F238E27FC236}">
                <a16:creationId xmlns:a16="http://schemas.microsoft.com/office/drawing/2014/main" id="{36492341-A59F-C12E-A817-AE0EC24B468D}"/>
              </a:ext>
            </a:extLst>
          </p:cNvPr>
          <p:cNvSpPr txBox="1"/>
          <p:nvPr/>
        </p:nvSpPr>
        <p:spPr>
          <a:xfrm>
            <a:off x="8109451" y="2168849"/>
            <a:ext cx="609600" cy="461665"/>
          </a:xfrm>
          <a:prstGeom prst="rect">
            <a:avLst/>
          </a:prstGeom>
          <a:noFill/>
        </p:spPr>
        <p:txBody>
          <a:bodyPr wrap="square" rtlCol="0">
            <a:spAutoFit/>
          </a:bodyPr>
          <a:lstStyle/>
          <a:p>
            <a:r>
              <a:rPr lang="en-US" sz="2400" b="1" dirty="0"/>
              <a:t>2</a:t>
            </a:r>
            <a:r>
              <a:rPr lang="en-US" sz="2400" b="1" baseline="30000" dirty="0"/>
              <a:t>nd</a:t>
            </a:r>
            <a:r>
              <a:rPr lang="en-US" sz="2400" b="1" dirty="0"/>
              <a:t> </a:t>
            </a:r>
          </a:p>
        </p:txBody>
      </p:sp>
      <p:sp>
        <p:nvSpPr>
          <p:cNvPr id="39" name="TextBox 38">
            <a:extLst>
              <a:ext uri="{FF2B5EF4-FFF2-40B4-BE49-F238E27FC236}">
                <a16:creationId xmlns:a16="http://schemas.microsoft.com/office/drawing/2014/main" id="{A2CE9EF6-7FE3-3C98-6E68-4520FBE01FD4}"/>
              </a:ext>
            </a:extLst>
          </p:cNvPr>
          <p:cNvSpPr txBox="1"/>
          <p:nvPr/>
        </p:nvSpPr>
        <p:spPr>
          <a:xfrm>
            <a:off x="8019462" y="4673475"/>
            <a:ext cx="609600" cy="461665"/>
          </a:xfrm>
          <a:prstGeom prst="rect">
            <a:avLst/>
          </a:prstGeom>
          <a:noFill/>
        </p:spPr>
        <p:txBody>
          <a:bodyPr wrap="square" rtlCol="0">
            <a:spAutoFit/>
          </a:bodyPr>
          <a:lstStyle/>
          <a:p>
            <a:r>
              <a:rPr lang="en-US" sz="2400" b="1" dirty="0"/>
              <a:t>3</a:t>
            </a:r>
            <a:r>
              <a:rPr lang="en-US" sz="2400" b="1" baseline="30000" dirty="0"/>
              <a:t>rd</a:t>
            </a:r>
            <a:r>
              <a:rPr lang="en-US" sz="2400" b="1" dirty="0"/>
              <a:t> </a:t>
            </a:r>
          </a:p>
        </p:txBody>
      </p:sp>
      <p:sp>
        <p:nvSpPr>
          <p:cNvPr id="40" name="TextBox 39">
            <a:extLst>
              <a:ext uri="{FF2B5EF4-FFF2-40B4-BE49-F238E27FC236}">
                <a16:creationId xmlns:a16="http://schemas.microsoft.com/office/drawing/2014/main" id="{C0E35CC1-AE82-ACEE-4426-4CF464AC7399}"/>
              </a:ext>
            </a:extLst>
          </p:cNvPr>
          <p:cNvSpPr txBox="1"/>
          <p:nvPr/>
        </p:nvSpPr>
        <p:spPr>
          <a:xfrm>
            <a:off x="4009778" y="4611432"/>
            <a:ext cx="609600" cy="461665"/>
          </a:xfrm>
          <a:prstGeom prst="rect">
            <a:avLst/>
          </a:prstGeom>
          <a:noFill/>
        </p:spPr>
        <p:txBody>
          <a:bodyPr wrap="square" rtlCol="0">
            <a:spAutoFit/>
          </a:bodyPr>
          <a:lstStyle/>
          <a:p>
            <a:r>
              <a:rPr lang="en-US" sz="2400" b="1" dirty="0"/>
              <a:t>4</a:t>
            </a:r>
            <a:r>
              <a:rPr lang="en-US" sz="2400" b="1" baseline="30000" dirty="0"/>
              <a:t>th</a:t>
            </a:r>
            <a:r>
              <a:rPr lang="en-US" sz="2400" b="1" dirty="0"/>
              <a:t> </a:t>
            </a:r>
          </a:p>
        </p:txBody>
      </p:sp>
      <p:sp>
        <p:nvSpPr>
          <p:cNvPr id="41" name="TextBox 40">
            <a:extLst>
              <a:ext uri="{FF2B5EF4-FFF2-40B4-BE49-F238E27FC236}">
                <a16:creationId xmlns:a16="http://schemas.microsoft.com/office/drawing/2014/main" id="{012A76CC-5B18-1F09-79C5-CC569624F8AD}"/>
              </a:ext>
            </a:extLst>
          </p:cNvPr>
          <p:cNvSpPr txBox="1"/>
          <p:nvPr/>
        </p:nvSpPr>
        <p:spPr>
          <a:xfrm>
            <a:off x="3781482" y="2093611"/>
            <a:ext cx="609600" cy="461665"/>
          </a:xfrm>
          <a:prstGeom prst="rect">
            <a:avLst/>
          </a:prstGeom>
          <a:noFill/>
        </p:spPr>
        <p:txBody>
          <a:bodyPr wrap="square" rtlCol="0">
            <a:spAutoFit/>
          </a:bodyPr>
          <a:lstStyle/>
          <a:p>
            <a:r>
              <a:rPr lang="en-US" sz="2400" b="1" dirty="0"/>
              <a:t>5</a:t>
            </a:r>
            <a:r>
              <a:rPr lang="en-US" sz="2400" b="1" baseline="30000" dirty="0"/>
              <a:t>th</a:t>
            </a:r>
            <a:r>
              <a:rPr lang="en-US" sz="2400" b="1" dirty="0"/>
              <a:t> </a:t>
            </a:r>
          </a:p>
        </p:txBody>
      </p:sp>
    </p:spTree>
    <p:extLst>
      <p:ext uri="{BB962C8B-B14F-4D97-AF65-F5344CB8AC3E}">
        <p14:creationId xmlns:p14="http://schemas.microsoft.com/office/powerpoint/2010/main" val="402870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6EB4D9C5-09AE-4B86-9B35-4F8E39159049}"/>
              </a:ext>
            </a:extLst>
          </p:cNvPr>
          <p:cNvSpPr/>
          <p:nvPr/>
        </p:nvSpPr>
        <p:spPr>
          <a:xfrm>
            <a:off x="3247361" y="1177884"/>
            <a:ext cx="5595553" cy="5148890"/>
          </a:xfrm>
          <a:prstGeom prst="ellipse">
            <a:avLst/>
          </a:prstGeom>
          <a:solidFill>
            <a:srgbClr val="FEF7D6"/>
          </a:solidFill>
          <a:ln w="38100">
            <a:solidFill>
              <a:srgbClr val="FEF7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F52E88C6-BED0-4847-B86B-D3E9FA8958EA}"/>
              </a:ext>
            </a:extLst>
          </p:cNvPr>
          <p:cNvGrpSpPr/>
          <p:nvPr/>
        </p:nvGrpSpPr>
        <p:grpSpPr>
          <a:xfrm>
            <a:off x="665174" y="61289"/>
            <a:ext cx="11309253" cy="6564337"/>
            <a:chOff x="-1104866" y="-1791331"/>
            <a:chExt cx="12399269" cy="8752450"/>
          </a:xfrm>
          <a:noFill/>
        </p:grpSpPr>
        <p:sp>
          <p:nvSpPr>
            <p:cNvPr id="21" name="Freeform: Shape 20">
              <a:extLst>
                <a:ext uri="{FF2B5EF4-FFF2-40B4-BE49-F238E27FC236}">
                  <a16:creationId xmlns:a16="http://schemas.microsoft.com/office/drawing/2014/main" id="{5EFB154E-0A2D-47C8-82D5-472DB68D0B7D}"/>
                </a:ext>
              </a:extLst>
            </p:cNvPr>
            <p:cNvSpPr/>
            <p:nvPr/>
          </p:nvSpPr>
          <p:spPr>
            <a:xfrm>
              <a:off x="3089328" y="-1791331"/>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Preview:</a:t>
              </a:r>
              <a:r>
                <a:rPr kumimoji="0" lang="en-US" sz="1400" b="1" u="none"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 </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ea typeface="Calibri" pitchFamily="34" charset="0"/>
                  <a:cs typeface="Times New Roman" pitchFamily="18" charset="0"/>
                </a:rPr>
                <a:t>O</a:t>
              </a:r>
              <a:r>
                <a:rPr kumimoji="0" lang="en-US" sz="1400" b="0" i="0" u="none"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n a weekly basis familiarize yourself with module goals, assignments, and deadlines</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Daily check into BOLT and look for emails, discussion board postings, etc.</a:t>
              </a:r>
              <a:endParaRPr lang="en-US" sz="1400" dirty="0">
                <a:solidFill>
                  <a:prstClr val="black"/>
                </a:solidFill>
                <a:latin typeface="Calibri"/>
                <a:cs typeface="Times New Roman" pitchFamily="18" charset="0"/>
              </a:endParaRPr>
            </a:p>
          </p:txBody>
        </p:sp>
        <p:sp>
          <p:nvSpPr>
            <p:cNvPr id="22" name="Freeform: Shape 21">
              <a:extLst>
                <a:ext uri="{FF2B5EF4-FFF2-40B4-BE49-F238E27FC236}">
                  <a16:creationId xmlns:a16="http://schemas.microsoft.com/office/drawing/2014/main" id="{0E0072EA-A88F-46BE-9605-E5077074195D}"/>
                </a:ext>
              </a:extLst>
            </p:cNvPr>
            <p:cNvSpPr/>
            <p:nvPr/>
          </p:nvSpPr>
          <p:spPr>
            <a:xfrm>
              <a:off x="2510073" y="5638"/>
              <a:ext cx="4856753" cy="4856755"/>
            </a:xfrm>
            <a:custGeom>
              <a:avLst/>
              <a:gdLst/>
              <a:ahLst/>
              <a:cxnLst/>
              <a:rect l="0" t="0" r="0" b="0"/>
              <a:pathLst>
                <a:path>
                  <a:moveTo>
                    <a:pt x="3718065" y="370776"/>
                  </a:moveTo>
                  <a:arcTo wR="2428377" hR="2428377" stAng="18124750" swAng="726278"/>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Shape 22">
              <a:extLst>
                <a:ext uri="{FF2B5EF4-FFF2-40B4-BE49-F238E27FC236}">
                  <a16:creationId xmlns:a16="http://schemas.microsoft.com/office/drawing/2014/main" id="{61B64906-2091-4CFD-8D3C-02479720FD89}"/>
                </a:ext>
              </a:extLst>
            </p:cNvPr>
            <p:cNvSpPr/>
            <p:nvPr/>
          </p:nvSpPr>
          <p:spPr>
            <a:xfrm>
              <a:off x="7986046" y="2055158"/>
              <a:ext cx="3308357"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mn-cs"/>
                </a:rPr>
                <a:t>Attend</a:t>
              </a:r>
              <a:r>
                <a:rPr kumimoji="0" lang="en-US" sz="1400" b="0" u="sng" strike="noStrike" kern="1200" cap="none" spc="0" normalizeH="0" baseline="0" noProof="0" dirty="0">
                  <a:ln>
                    <a:noFill/>
                  </a:ln>
                  <a:solidFill>
                    <a:prstClr val="black"/>
                  </a:solidFill>
                  <a:effectLst/>
                  <a:uLnTx/>
                  <a:uFillTx/>
                  <a:latin typeface="Calibri"/>
                  <a:ea typeface="+mn-ea"/>
                  <a:cs typeface="+mn-cs"/>
                </a:rPr>
                <a:t> </a:t>
              </a:r>
              <a:r>
                <a:rPr kumimoji="0" lang="en-US" sz="1400" b="1" u="sng" strike="noStrike" kern="1200" cap="none" spc="0" normalizeH="0" baseline="0" noProof="0" dirty="0">
                  <a:ln>
                    <a:noFill/>
                  </a:ln>
                  <a:solidFill>
                    <a:prstClr val="black"/>
                  </a:solidFill>
                  <a:effectLst/>
                  <a:uLnTx/>
                  <a:uFillTx/>
                  <a:latin typeface="Calibri"/>
                  <a:ea typeface="+mn-ea"/>
                  <a:cs typeface="+mn-cs"/>
                </a:rPr>
                <a:t>synchronous session</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Answer and ask questions</a:t>
              </a:r>
              <a:endParaRPr lang="en-US" sz="1400" dirty="0">
                <a:solidFill>
                  <a:prstClr val="black"/>
                </a:solidFill>
                <a:latin typeface="Calibri"/>
              </a:endParaRP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Have notes and readings available to consult</a:t>
              </a:r>
              <a:endParaRPr lang="en-US" sz="1400" dirty="0">
                <a:solidFill>
                  <a:prstClr val="black"/>
                </a:solidFill>
                <a:latin typeface="Calibri"/>
              </a:endParaRP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Take meaningful notes</a:t>
              </a:r>
              <a:endParaRPr lang="en-US" sz="1400" dirty="0">
                <a:solidFill>
                  <a:prstClr val="black"/>
                </a:solidFill>
                <a:latin typeface="Calibri"/>
              </a:endParaRP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Sit up and dress for class</a:t>
              </a: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D378EF8-8F59-4B0F-9421-9A83514A09AC}"/>
                </a:ext>
              </a:extLst>
            </p:cNvPr>
            <p:cNvSpPr/>
            <p:nvPr/>
          </p:nvSpPr>
          <p:spPr>
            <a:xfrm>
              <a:off x="2321216" y="-273094"/>
              <a:ext cx="4856753" cy="4989267"/>
            </a:xfrm>
            <a:custGeom>
              <a:avLst/>
              <a:gdLst/>
              <a:ahLst/>
              <a:cxnLst/>
              <a:rect l="0" t="0" r="0" b="0"/>
              <a:pathLst>
                <a:path>
                  <a:moveTo>
                    <a:pt x="4835627" y="2748010"/>
                  </a:moveTo>
                  <a:arcTo wR="2428377" hR="2428377" stAng="453807" swAng="869496"/>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sz="1400" dirty="0"/>
            </a:p>
          </p:txBody>
        </p:sp>
        <p:sp>
          <p:nvSpPr>
            <p:cNvPr id="25" name="Freeform: Shape 24">
              <a:extLst>
                <a:ext uri="{FF2B5EF4-FFF2-40B4-BE49-F238E27FC236}">
                  <a16:creationId xmlns:a16="http://schemas.microsoft.com/office/drawing/2014/main" id="{C4256D93-3C2B-4553-8420-474650BDA9C0}"/>
                </a:ext>
              </a:extLst>
            </p:cNvPr>
            <p:cNvSpPr/>
            <p:nvPr/>
          </p:nvSpPr>
          <p:spPr>
            <a:xfrm>
              <a:off x="7394536" y="4761514"/>
              <a:ext cx="3408610" cy="2099899"/>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mn-cs"/>
                </a:rPr>
                <a:t>Review after class</a:t>
              </a:r>
              <a:r>
                <a:rPr kumimoji="0" lang="en-US" sz="1400" b="0" u="sng" strike="noStrike" kern="1200" cap="none" spc="0" normalizeH="0" baseline="0" noProof="0" dirty="0">
                  <a:ln>
                    <a:noFill/>
                  </a:ln>
                  <a:solidFill>
                    <a:prstClr val="black"/>
                  </a:solidFill>
                  <a:effectLst/>
                  <a:uLnTx/>
                  <a:uFillTx/>
                  <a:latin typeface="Calibri"/>
                  <a:ea typeface="+mn-ea"/>
                  <a:cs typeface="+mn-cs"/>
                </a:rPr>
                <a:t> </a:t>
              </a:r>
              <a:endParaRPr lang="en-US" sz="1400" dirty="0">
                <a:solidFill>
                  <a:prstClr val="black"/>
                </a:solidFill>
                <a:latin typeface="Calibri"/>
              </a:endParaRPr>
            </a:p>
            <a:p>
              <a:pPr marL="285750" marR="0" lvl="0" indent="-285750" defTabSz="400050" rtl="0" eaLnBrk="1" fontAlgn="auto" latinLnBrk="0" hangingPunct="1">
                <a:lnSpc>
                  <a:spcPct val="90000"/>
                </a:lnSpc>
                <a:spcBef>
                  <a:spcPct val="0"/>
                </a:spcBef>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As soon after class as possible, read notes, fill in gaps and note any questions.</a:t>
              </a:r>
            </a:p>
            <a:p>
              <a:pPr marL="285750" indent="-285750" defTabSz="400050">
                <a:lnSpc>
                  <a:spcPct val="90000"/>
                </a:lnSpc>
                <a:spcBef>
                  <a:spcPct val="0"/>
                </a:spcBef>
                <a:buFont typeface="Arial" panose="020B0604020202020204" pitchFamily="34" charset="0"/>
                <a:buChar char="•"/>
                <a:defRPr/>
              </a:pPr>
              <a:r>
                <a:rPr lang="en-US" sz="1400" dirty="0">
                  <a:solidFill>
                    <a:prstClr val="black"/>
                  </a:solidFill>
                  <a:latin typeface="Calibri"/>
                </a:rPr>
                <a:t>Make note if you need to participate in any asynchronous activities such as Discussion Boards, etc. </a:t>
              </a:r>
              <a:endParaRPr lang="en-US" sz="1400" dirty="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id="{90D46288-3F57-4242-BAC3-91C475879822}"/>
                </a:ext>
              </a:extLst>
            </p:cNvPr>
            <p:cNvSpPr/>
            <p:nvPr/>
          </p:nvSpPr>
          <p:spPr>
            <a:xfrm>
              <a:off x="-1032155" y="4766559"/>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Power Hours* - Retrieve-Connect-Rehearse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Learn your material well enough that you can teach it.</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Ask questions such as ‘why’, ‘how’, and ‘what if’.</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3-5 sixty-minute study sessions per day</a:t>
              </a:r>
            </a:p>
          </p:txBody>
        </p:sp>
        <p:sp>
          <p:nvSpPr>
            <p:cNvPr id="28" name="Freeform: Shape 27">
              <a:extLst>
                <a:ext uri="{FF2B5EF4-FFF2-40B4-BE49-F238E27FC236}">
                  <a16:creationId xmlns:a16="http://schemas.microsoft.com/office/drawing/2014/main" id="{17A2DAF1-D725-43A2-BAA0-DDAF8813CF11}"/>
                </a:ext>
              </a:extLst>
            </p:cNvPr>
            <p:cNvSpPr/>
            <p:nvPr/>
          </p:nvSpPr>
          <p:spPr>
            <a:xfrm>
              <a:off x="1988710" y="131324"/>
              <a:ext cx="4856753" cy="4856755"/>
            </a:xfrm>
            <a:custGeom>
              <a:avLst/>
              <a:gdLst/>
              <a:ahLst/>
              <a:cxnLst/>
              <a:rect l="0" t="0" r="0" b="0"/>
              <a:pathLst>
                <a:path>
                  <a:moveTo>
                    <a:pt x="177700" y="3340226"/>
                  </a:moveTo>
                  <a:arcTo wR="2428377" hR="2428377" stAng="9476696" swAng="869496"/>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935CC54B-E4A7-421F-8C0D-C09BD1E1B6D4}"/>
                </a:ext>
              </a:extLst>
            </p:cNvPr>
            <p:cNvSpPr/>
            <p:nvPr/>
          </p:nvSpPr>
          <p:spPr>
            <a:xfrm>
              <a:off x="-1104866" y="-666879"/>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t"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mn-cs"/>
                </a:rPr>
                <a:t>Assess your Learning</a:t>
              </a:r>
              <a:r>
                <a:rPr kumimoji="0" lang="en-US" sz="1400" b="1" u="none" strike="noStrike" kern="1200" cap="none" spc="0" normalizeH="0" baseline="0" noProof="0" dirty="0">
                  <a:ln>
                    <a:noFill/>
                  </a:ln>
                  <a:solidFill>
                    <a:prstClr val="black"/>
                  </a:solidFill>
                  <a:effectLst/>
                  <a:uLnTx/>
                  <a:uFillTx/>
                  <a:latin typeface="Calibri"/>
                  <a:ea typeface="+mn-ea"/>
                  <a:cs typeface="+mn-cs"/>
                </a:rPr>
                <a:t> </a:t>
              </a:r>
              <a:r>
                <a:rPr kumimoji="0" lang="en-US" sz="1400" b="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400050" rtl="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Periodically perform reality checks:</a:t>
              </a:r>
            </a:p>
            <a:p>
              <a:pPr marL="114300" lvl="1" indent="-114300" defTabSz="533400">
                <a:lnSpc>
                  <a:spcPct val="90000"/>
                </a:lnSpc>
                <a:spcBef>
                  <a:spcPct val="0"/>
                </a:spcBef>
                <a:buFontTx/>
                <a:buChar char="•"/>
                <a:defRPr/>
              </a:pPr>
              <a:r>
                <a:rPr lang="en-US" sz="1400" dirty="0">
                  <a:solidFill>
                    <a:prstClr val="black"/>
                  </a:solidFill>
                  <a:latin typeface="Calibri"/>
                </a:rPr>
                <a:t>Am I using study methods that are effective?</a:t>
              </a:r>
            </a:p>
            <a:p>
              <a:pPr marL="114300" lvl="1" indent="-114300" defTabSz="533400">
                <a:lnSpc>
                  <a:spcPct val="90000"/>
                </a:lnSpc>
                <a:spcBef>
                  <a:spcPct val="0"/>
                </a:spcBef>
                <a:buFontTx/>
                <a:buChar char="•"/>
                <a:defRPr/>
              </a:pPr>
              <a:r>
                <a:rPr lang="en-US" sz="1400" dirty="0">
                  <a:solidFill>
                    <a:prstClr val="black"/>
                  </a:solidFill>
                  <a:latin typeface="Calibri"/>
                </a:rPr>
                <a:t>Do I understand the material enough to teach it to others?</a:t>
              </a:r>
            </a:p>
          </p:txBody>
        </p:sp>
        <p:sp>
          <p:nvSpPr>
            <p:cNvPr id="30" name="Freeform: Shape 29">
              <a:extLst>
                <a:ext uri="{FF2B5EF4-FFF2-40B4-BE49-F238E27FC236}">
                  <a16:creationId xmlns:a16="http://schemas.microsoft.com/office/drawing/2014/main" id="{303B3694-9AE4-4216-BE87-F1E6D4876D67}"/>
                </a:ext>
              </a:extLst>
            </p:cNvPr>
            <p:cNvSpPr/>
            <p:nvPr/>
          </p:nvSpPr>
          <p:spPr>
            <a:xfrm>
              <a:off x="1806044" y="33172"/>
              <a:ext cx="4856753" cy="4856755"/>
            </a:xfrm>
            <a:custGeom>
              <a:avLst/>
              <a:gdLst/>
              <a:ahLst/>
              <a:cxnLst/>
              <a:rect l="0" t="0" r="0" b="0"/>
              <a:pathLst>
                <a:path>
                  <a:moveTo>
                    <a:pt x="735889" y="686969"/>
                  </a:moveTo>
                  <a:arcTo wR="2428377" hR="2428377" stAng="13548972" swAng="726278"/>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grpSp>
        <p:nvGrpSpPr>
          <p:cNvPr id="3" name="Group 2">
            <a:extLst>
              <a:ext uri="{FF2B5EF4-FFF2-40B4-BE49-F238E27FC236}">
                <a16:creationId xmlns:a16="http://schemas.microsoft.com/office/drawing/2014/main" id="{4C34EF9D-16CF-403F-8D6C-706042EE53BF}"/>
              </a:ext>
            </a:extLst>
          </p:cNvPr>
          <p:cNvGrpSpPr/>
          <p:nvPr/>
        </p:nvGrpSpPr>
        <p:grpSpPr>
          <a:xfrm>
            <a:off x="97713" y="50597"/>
            <a:ext cx="3837580" cy="743441"/>
            <a:chOff x="-1359702" y="84497"/>
            <a:chExt cx="3837580" cy="743441"/>
          </a:xfrm>
        </p:grpSpPr>
        <p:pic>
          <p:nvPicPr>
            <p:cNvPr id="34" name="Picture 33">
              <a:extLst>
                <a:ext uri="{FF2B5EF4-FFF2-40B4-BE49-F238E27FC236}">
                  <a16:creationId xmlns:a16="http://schemas.microsoft.com/office/drawing/2014/main" id="{728C510A-2B58-4BED-9958-34CAC2CB52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9702" y="84497"/>
              <a:ext cx="3837580" cy="743441"/>
            </a:xfrm>
            <a:prstGeom prst="rect">
              <a:avLst/>
            </a:prstGeom>
            <a:ln>
              <a:solidFill>
                <a:srgbClr val="FEF7D6"/>
              </a:solidFill>
            </a:ln>
          </p:spPr>
        </p:pic>
        <p:sp>
          <p:nvSpPr>
            <p:cNvPr id="35" name="TextBox 34">
              <a:extLst>
                <a:ext uri="{FF2B5EF4-FFF2-40B4-BE49-F238E27FC236}">
                  <a16:creationId xmlns:a16="http://schemas.microsoft.com/office/drawing/2014/main" id="{4865F37F-2CB7-49EA-9F09-ED41A19F0A4D}"/>
                </a:ext>
              </a:extLst>
            </p:cNvPr>
            <p:cNvSpPr txBox="1"/>
            <p:nvPr/>
          </p:nvSpPr>
          <p:spPr>
            <a:xfrm>
              <a:off x="-640343" y="170526"/>
              <a:ext cx="3118221" cy="646331"/>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6A0032"/>
                  </a:solidFill>
                  <a:effectLst/>
                  <a:uLnTx/>
                  <a:uFillTx/>
                  <a:latin typeface="Bradley Hand ITC" panose="03070402050302030203" pitchFamily="66" charset="0"/>
                  <a:ea typeface="+mn-ea"/>
                  <a:cs typeface="+mn-cs"/>
                </a:rPr>
                <a:t>Study Cycle for Online Synchronous Course</a:t>
              </a:r>
            </a:p>
          </p:txBody>
        </p:sp>
      </p:grpSp>
      <p:sp>
        <p:nvSpPr>
          <p:cNvPr id="2" name="Freeform: Shape 1">
            <a:extLst>
              <a:ext uri="{FF2B5EF4-FFF2-40B4-BE49-F238E27FC236}">
                <a16:creationId xmlns:a16="http://schemas.microsoft.com/office/drawing/2014/main" id="{E2BE1876-74CA-4530-8BD3-1FD2FEEC84C0}"/>
              </a:ext>
            </a:extLst>
          </p:cNvPr>
          <p:cNvSpPr/>
          <p:nvPr/>
        </p:nvSpPr>
        <p:spPr>
          <a:xfrm rot="13199493">
            <a:off x="5684336" y="5843468"/>
            <a:ext cx="1273651" cy="987262"/>
          </a:xfrm>
          <a:custGeom>
            <a:avLst/>
            <a:gdLst/>
            <a:ahLst/>
            <a:cxnLst/>
            <a:rect l="0" t="0" r="0" b="0"/>
            <a:pathLst>
              <a:path>
                <a:moveTo>
                  <a:pt x="735889" y="686969"/>
                </a:moveTo>
                <a:arcTo wR="2428377" hR="2428377" stAng="13548972" swAng="726278"/>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6" name="Freeform: Shape 35">
            <a:extLst>
              <a:ext uri="{FF2B5EF4-FFF2-40B4-BE49-F238E27FC236}">
                <a16:creationId xmlns:a16="http://schemas.microsoft.com/office/drawing/2014/main" id="{34BB02DC-162E-41BD-9AEA-532798C3B642}"/>
              </a:ext>
            </a:extLst>
          </p:cNvPr>
          <p:cNvSpPr/>
          <p:nvPr/>
        </p:nvSpPr>
        <p:spPr>
          <a:xfrm>
            <a:off x="8367384" y="904628"/>
            <a:ext cx="3108960" cy="164592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Times New Roman" pitchFamily="18" charset="0"/>
              </a:rPr>
              <a:t>Prepare for synchronous</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Read assigned work or view recorded lectures as well as you can and note what you miss or struggle to understand.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Make notes and bring questions to synchronous sessions</a:t>
            </a:r>
            <a:endParaRPr lang="en-US" sz="1400" dirty="0">
              <a:solidFill>
                <a:prstClr val="white"/>
              </a:solidFill>
              <a:latin typeface="Calibri" panose="020F0502020204030204"/>
            </a:endParaRPr>
          </a:p>
        </p:txBody>
      </p:sp>
      <p:sp>
        <p:nvSpPr>
          <p:cNvPr id="48" name="Freeform: Shape 47">
            <a:extLst>
              <a:ext uri="{FF2B5EF4-FFF2-40B4-BE49-F238E27FC236}">
                <a16:creationId xmlns:a16="http://schemas.microsoft.com/office/drawing/2014/main" id="{98BB4655-BAE6-4E04-B926-295E230297A5}"/>
              </a:ext>
            </a:extLst>
          </p:cNvPr>
          <p:cNvSpPr/>
          <p:nvPr/>
        </p:nvSpPr>
        <p:spPr>
          <a:xfrm>
            <a:off x="185953" y="2946156"/>
            <a:ext cx="3108960" cy="164592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t" anchorCtr="0">
            <a:noAutofit/>
          </a:bodyPr>
          <a:lstStyle/>
          <a:p>
            <a:pPr algn="ctr" defTabSz="400050">
              <a:lnSpc>
                <a:spcPct val="90000"/>
              </a:lnSpc>
              <a:spcBef>
                <a:spcPct val="0"/>
              </a:spcBef>
              <a:spcAft>
                <a:spcPct val="35000"/>
              </a:spcAft>
              <a:defRPr/>
            </a:pPr>
            <a:r>
              <a:rPr kumimoji="0" lang="en-US" sz="1400" b="1" u="sng" strike="noStrike" kern="1200" cap="none" spc="0" normalizeH="0" baseline="0" noProof="0" dirty="0">
                <a:ln>
                  <a:noFill/>
                </a:ln>
                <a:solidFill>
                  <a:prstClr val="black"/>
                </a:solidFill>
                <a:effectLst/>
                <a:uLnTx/>
                <a:uFillTx/>
                <a:latin typeface="Calibri"/>
                <a:ea typeface="+mn-ea"/>
                <a:cs typeface="+mn-cs"/>
              </a:rPr>
              <a:t>Weekend Review </a:t>
            </a:r>
            <a:endParaRPr lang="en-US" sz="1400" u="sng" dirty="0">
              <a:solidFill>
                <a:prstClr val="black"/>
              </a:solidFill>
              <a:latin typeface="Calibri"/>
            </a:endParaRPr>
          </a:p>
          <a:p>
            <a:pPr defTabSz="400050">
              <a:lnSpc>
                <a:spcPct val="90000"/>
              </a:lnSpc>
              <a:spcBef>
                <a:spcPct val="0"/>
              </a:spcBef>
              <a:defRPr/>
            </a:pPr>
            <a:r>
              <a:rPr lang="en-US" sz="1400" dirty="0">
                <a:solidFill>
                  <a:prstClr val="black"/>
                </a:solidFill>
                <a:latin typeface="Calibri"/>
              </a:rPr>
              <a:t>Review material from the week to make connections and begin preparing for the coming week.</a:t>
            </a:r>
            <a:endParaRPr lang="en-US" sz="1400" dirty="0">
              <a:solidFill>
                <a:prstClr val="white"/>
              </a:solidFill>
              <a:latin typeface="Calibri" panose="020F0502020204030204"/>
            </a:endParaRPr>
          </a:p>
          <a:p>
            <a:pPr marL="0" marR="0" lvl="0" indent="0" algn="ctr" defTabSz="40005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5" name="TextBox 44">
            <a:extLst>
              <a:ext uri="{FF2B5EF4-FFF2-40B4-BE49-F238E27FC236}">
                <a16:creationId xmlns:a16="http://schemas.microsoft.com/office/drawing/2014/main" id="{166627EB-CB2B-4CA2-BDD4-AFC340F264F6}"/>
              </a:ext>
            </a:extLst>
          </p:cNvPr>
          <p:cNvSpPr txBox="1"/>
          <p:nvPr/>
        </p:nvSpPr>
        <p:spPr>
          <a:xfrm>
            <a:off x="4187097" y="1936908"/>
            <a:ext cx="4116306" cy="3631763"/>
          </a:xfrm>
          <a:prstGeom prst="rect">
            <a:avLst/>
          </a:prstGeom>
          <a:noFill/>
        </p:spPr>
        <p:txBody>
          <a:bodyPr wrap="square" rtlCol="0">
            <a:spAutoFit/>
          </a:bodyPr>
          <a:lstStyle/>
          <a:p>
            <a:pPr>
              <a:defRPr/>
            </a:pPr>
            <a:r>
              <a:rPr lang="en-US" sz="1400" b="1" dirty="0">
                <a:solidFill>
                  <a:prstClr val="black"/>
                </a:solidFill>
                <a:latin typeface="Calibri" panose="020F0502020204030204"/>
              </a:rPr>
              <a:t>*Power Hours – Retrieve-Connect-Rehearse</a:t>
            </a:r>
          </a:p>
          <a:p>
            <a:pPr marL="228600" indent="-228600">
              <a:buFontTx/>
              <a:buAutoNum type="arabicPeriod"/>
              <a:defRPr/>
            </a:pPr>
            <a:r>
              <a:rPr lang="en-US" sz="1200" b="1" dirty="0">
                <a:solidFill>
                  <a:prstClr val="black"/>
                </a:solidFill>
                <a:latin typeface="Calibri" panose="020F0502020204030204"/>
              </a:rPr>
              <a:t>Study with focus </a:t>
            </a:r>
            <a:r>
              <a:rPr lang="en-US" sz="1200" dirty="0">
                <a:solidFill>
                  <a:prstClr val="black"/>
                </a:solidFill>
                <a:latin typeface="Calibri" panose="020F0502020204030204"/>
              </a:rPr>
              <a:t>(30-50 min): Interact with material—organize, create a concept map, summarize, process, work problems, read, make notes, self quiz, reflect, and so forth. The goal is to retrieve, connect, rehearse so your brain moves “stuff” from working memory to long-term memory.</a:t>
            </a:r>
          </a:p>
          <a:p>
            <a:pPr marL="171450" indent="-171450" defTabSz="342900">
              <a:buFontTx/>
              <a:buAutoNum type="arabicPeriod"/>
              <a:defRPr/>
            </a:pPr>
            <a:r>
              <a:rPr lang="en-US" sz="1200" b="1" dirty="0">
                <a:solidFill>
                  <a:prstClr val="black"/>
                </a:solidFill>
                <a:latin typeface="Calibri" panose="020F0502020204030204"/>
              </a:rPr>
              <a:t>Reward yourself </a:t>
            </a:r>
            <a:r>
              <a:rPr lang="en-US" sz="1200" dirty="0">
                <a:solidFill>
                  <a:prstClr val="black"/>
                </a:solidFill>
                <a:latin typeface="Calibri" panose="020F0502020204030204"/>
              </a:rPr>
              <a:t>(10-15 min): clear your head—go for a short walk, get a healthy snack, etc.</a:t>
            </a:r>
          </a:p>
          <a:p>
            <a:pPr marL="171450" indent="-171450" defTabSz="342900">
              <a:buFontTx/>
              <a:buAutoNum type="arabicPeriod"/>
              <a:defRPr/>
            </a:pPr>
            <a:r>
              <a:rPr lang="en-US" sz="1200" b="1" dirty="0">
                <a:solidFill>
                  <a:prstClr val="black"/>
                </a:solidFill>
                <a:latin typeface="Calibri" panose="020F0502020204030204"/>
              </a:rPr>
              <a:t>Review</a:t>
            </a:r>
            <a:r>
              <a:rPr lang="en-US" sz="1200" dirty="0">
                <a:solidFill>
                  <a:prstClr val="black"/>
                </a:solidFill>
                <a:latin typeface="Calibri" panose="020F0502020204030204"/>
              </a:rPr>
              <a:t> (5 min): Go over what you just studied—summarize, wrap up, compare what you studied to your goals </a:t>
            </a:r>
          </a:p>
          <a:p>
            <a:pPr marL="171450" indent="-171450" defTabSz="342900">
              <a:buFontTx/>
              <a:buAutoNum type="arabicPeriod"/>
              <a:defRPr/>
            </a:pPr>
            <a:r>
              <a:rPr lang="en-US" sz="1200" b="1" dirty="0">
                <a:solidFill>
                  <a:prstClr val="black"/>
                </a:solidFill>
                <a:latin typeface="Calibri" panose="020F0502020204030204"/>
              </a:rPr>
              <a:t>Choose:   </a:t>
            </a:r>
            <a:endParaRPr lang="en-US" sz="1200" dirty="0">
              <a:solidFill>
                <a:prstClr val="black"/>
              </a:solidFill>
              <a:latin typeface="Calibri" panose="020F0502020204030204"/>
            </a:endParaRP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take a break?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change tasks or subject? </a:t>
            </a:r>
          </a:p>
          <a:p>
            <a:pPr>
              <a:buClr>
                <a:srgbClr val="6A0032"/>
              </a:buClr>
              <a:defRPr/>
            </a:pPr>
            <a:r>
              <a:rPr lang="en-US" sz="1200" dirty="0">
                <a:solidFill>
                  <a:prstClr val="black"/>
                </a:solidFill>
                <a:latin typeface="Calibri" panose="020F0502020204030204"/>
              </a:rPr>
              <a:t>Note: if you schedule 3-5 Power Hours into your day, divide this time between your course load. Try to avoid spending an entire 3-5 hours on a single course subject, which is known as mass practice. You might do this to cram for an exam. Cramming does not optimize learning even if you earn a high score. </a:t>
            </a:r>
          </a:p>
        </p:txBody>
      </p:sp>
      <p:sp>
        <p:nvSpPr>
          <p:cNvPr id="4" name="Rectangle 3">
            <a:extLst>
              <a:ext uri="{FF2B5EF4-FFF2-40B4-BE49-F238E27FC236}">
                <a16:creationId xmlns:a16="http://schemas.microsoft.com/office/drawing/2014/main" id="{2D61899E-22E8-8C6F-AD9F-BA97342689AB}"/>
              </a:ext>
            </a:extLst>
          </p:cNvPr>
          <p:cNvSpPr/>
          <p:nvPr/>
        </p:nvSpPr>
        <p:spPr>
          <a:xfrm>
            <a:off x="154074" y="6587837"/>
            <a:ext cx="11360483" cy="261610"/>
          </a:xfrm>
          <a:prstGeom prst="rect">
            <a:avLst/>
          </a:prstGeom>
        </p:spPr>
        <p:txBody>
          <a:bodyPr wrap="square">
            <a:spAutoFit/>
          </a:bodyPr>
          <a:lstStyle/>
          <a:p>
            <a:pPr algn="ctr">
              <a:defRPr/>
            </a:pPr>
            <a:r>
              <a:rPr lang="en-US" sz="1100" dirty="0">
                <a:solidFill>
                  <a:prstClr val="black"/>
                </a:solidFill>
                <a:latin typeface="Calibri" panose="020F0502020204030204"/>
              </a:rPr>
              <a:t>Adapted from </a:t>
            </a:r>
            <a:r>
              <a:rPr lang="en-US" sz="1100" dirty="0">
                <a:solidFill>
                  <a:prstClr val="black"/>
                </a:solidFill>
                <a:latin typeface="Calibri" panose="020F0502020204030204"/>
                <a:hlinkClick r:id="rId3"/>
              </a:rPr>
              <a:t>https://www.lsu.edu/cas/earnbettergrades/note-based.php</a:t>
            </a:r>
            <a:r>
              <a:rPr lang="en-US" sz="1100" dirty="0">
                <a:solidFill>
                  <a:prstClr val="black"/>
                </a:solidFill>
                <a:latin typeface="Calibri" panose="020F0502020204030204"/>
              </a:rPr>
              <a:t>; Saundra McGuire, </a:t>
            </a:r>
            <a:r>
              <a:rPr lang="en-US" sz="1100" i="1" dirty="0">
                <a:solidFill>
                  <a:prstClr val="black"/>
                </a:solidFill>
                <a:latin typeface="Calibri" panose="020F0502020204030204"/>
              </a:rPr>
              <a:t>Teach students how to learn</a:t>
            </a:r>
            <a:r>
              <a:rPr lang="en-US" sz="1100" dirty="0">
                <a:solidFill>
                  <a:prstClr val="black"/>
                </a:solidFill>
                <a:latin typeface="Calibri" panose="020F0502020204030204"/>
              </a:rPr>
              <a:t> (2015); updated 22 December 2022</a:t>
            </a:r>
          </a:p>
        </p:txBody>
      </p:sp>
    </p:spTree>
    <p:extLst>
      <p:ext uri="{BB962C8B-B14F-4D97-AF65-F5344CB8AC3E}">
        <p14:creationId xmlns:p14="http://schemas.microsoft.com/office/powerpoint/2010/main" val="2158508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6EB4D9C5-09AE-4B86-9B35-4F8E39159049}"/>
              </a:ext>
            </a:extLst>
          </p:cNvPr>
          <p:cNvSpPr/>
          <p:nvPr/>
        </p:nvSpPr>
        <p:spPr>
          <a:xfrm>
            <a:off x="3247361" y="1177884"/>
            <a:ext cx="5595553" cy="5148890"/>
          </a:xfrm>
          <a:prstGeom prst="ellipse">
            <a:avLst/>
          </a:prstGeom>
          <a:solidFill>
            <a:srgbClr val="FEF7D6"/>
          </a:solidFill>
          <a:ln w="38100">
            <a:solidFill>
              <a:srgbClr val="FEF7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F52E88C6-BED0-4847-B86B-D3E9FA8958EA}"/>
              </a:ext>
            </a:extLst>
          </p:cNvPr>
          <p:cNvGrpSpPr/>
          <p:nvPr/>
        </p:nvGrpSpPr>
        <p:grpSpPr>
          <a:xfrm>
            <a:off x="665174" y="61289"/>
            <a:ext cx="11309253" cy="6564337"/>
            <a:chOff x="-1104866" y="-1791331"/>
            <a:chExt cx="12399269" cy="8752450"/>
          </a:xfrm>
          <a:noFill/>
        </p:grpSpPr>
        <p:sp>
          <p:nvSpPr>
            <p:cNvPr id="21" name="Freeform: Shape 20">
              <a:extLst>
                <a:ext uri="{FF2B5EF4-FFF2-40B4-BE49-F238E27FC236}">
                  <a16:creationId xmlns:a16="http://schemas.microsoft.com/office/drawing/2014/main" id="{5EFB154E-0A2D-47C8-82D5-472DB68D0B7D}"/>
                </a:ext>
              </a:extLst>
            </p:cNvPr>
            <p:cNvSpPr/>
            <p:nvPr/>
          </p:nvSpPr>
          <p:spPr>
            <a:xfrm>
              <a:off x="3089328" y="-1791331"/>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Preview:</a:t>
              </a:r>
              <a:r>
                <a:rPr kumimoji="0" lang="en-US" sz="1400" b="1" u="none"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 </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ea typeface="Calibri" pitchFamily="34" charset="0"/>
                  <a:cs typeface="Times New Roman" pitchFamily="18" charset="0"/>
                </a:rPr>
                <a:t>O</a:t>
              </a:r>
              <a:r>
                <a:rPr kumimoji="0" lang="en-US" sz="1400" b="0" i="0" u="none" strike="noStrike" kern="1200" cap="none" spc="0" normalizeH="0" baseline="0" noProof="0" dirty="0">
                  <a:ln>
                    <a:noFill/>
                  </a:ln>
                  <a:solidFill>
                    <a:prstClr val="black"/>
                  </a:solidFill>
                  <a:effectLst/>
                  <a:uLnTx/>
                  <a:uFillTx/>
                  <a:latin typeface="Calibri"/>
                  <a:ea typeface="Calibri" pitchFamily="34" charset="0"/>
                  <a:cs typeface="Times New Roman" pitchFamily="18" charset="0"/>
                </a:rPr>
                <a:t>n a weekly basis familiarize yourself with module goals, assignments, and deadlines</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Daily check into BOLT and look for emails, discussion board postings, etc.</a:t>
              </a:r>
              <a:endParaRPr lang="en-US" sz="1400" dirty="0">
                <a:solidFill>
                  <a:prstClr val="black"/>
                </a:solidFill>
                <a:latin typeface="Calibri"/>
                <a:cs typeface="Times New Roman" pitchFamily="18" charset="0"/>
              </a:endParaRPr>
            </a:p>
          </p:txBody>
        </p:sp>
        <p:sp>
          <p:nvSpPr>
            <p:cNvPr id="22" name="Freeform: Shape 21">
              <a:extLst>
                <a:ext uri="{FF2B5EF4-FFF2-40B4-BE49-F238E27FC236}">
                  <a16:creationId xmlns:a16="http://schemas.microsoft.com/office/drawing/2014/main" id="{0E0072EA-A88F-46BE-9605-E5077074195D}"/>
                </a:ext>
              </a:extLst>
            </p:cNvPr>
            <p:cNvSpPr/>
            <p:nvPr/>
          </p:nvSpPr>
          <p:spPr>
            <a:xfrm>
              <a:off x="2510073" y="5638"/>
              <a:ext cx="4856753" cy="4856755"/>
            </a:xfrm>
            <a:custGeom>
              <a:avLst/>
              <a:gdLst/>
              <a:ahLst/>
              <a:cxnLst/>
              <a:rect l="0" t="0" r="0" b="0"/>
              <a:pathLst>
                <a:path>
                  <a:moveTo>
                    <a:pt x="3718065" y="370776"/>
                  </a:moveTo>
                  <a:arcTo wR="2428377" hR="2428377" stAng="18124750" swAng="726278"/>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Shape 22">
              <a:extLst>
                <a:ext uri="{FF2B5EF4-FFF2-40B4-BE49-F238E27FC236}">
                  <a16:creationId xmlns:a16="http://schemas.microsoft.com/office/drawing/2014/main" id="{61B64906-2091-4CFD-8D3C-02479720FD89}"/>
                </a:ext>
              </a:extLst>
            </p:cNvPr>
            <p:cNvSpPr/>
            <p:nvPr/>
          </p:nvSpPr>
          <p:spPr>
            <a:xfrm>
              <a:off x="7986046" y="2055158"/>
              <a:ext cx="3308357"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mn-cs"/>
                </a:rPr>
                <a:t>Participate Regularly in Asynchronous Activities</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Participate in Discussion Boards and group work in timely manner to take full advantage of community</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Regularly engage with your classmates using asynchronous tools</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Meet with instructor for office</a:t>
              </a: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D378EF8-8F59-4B0F-9421-9A83514A09AC}"/>
                </a:ext>
              </a:extLst>
            </p:cNvPr>
            <p:cNvSpPr/>
            <p:nvPr/>
          </p:nvSpPr>
          <p:spPr>
            <a:xfrm>
              <a:off x="2321216" y="-273094"/>
              <a:ext cx="4856753" cy="4989267"/>
            </a:xfrm>
            <a:custGeom>
              <a:avLst/>
              <a:gdLst/>
              <a:ahLst/>
              <a:cxnLst/>
              <a:rect l="0" t="0" r="0" b="0"/>
              <a:pathLst>
                <a:path>
                  <a:moveTo>
                    <a:pt x="4835627" y="2748010"/>
                  </a:moveTo>
                  <a:arcTo wR="2428377" hR="2428377" stAng="453807" swAng="869496"/>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sz="1400" dirty="0"/>
            </a:p>
          </p:txBody>
        </p:sp>
        <p:sp>
          <p:nvSpPr>
            <p:cNvPr id="25" name="Freeform: Shape 24">
              <a:extLst>
                <a:ext uri="{FF2B5EF4-FFF2-40B4-BE49-F238E27FC236}">
                  <a16:creationId xmlns:a16="http://schemas.microsoft.com/office/drawing/2014/main" id="{C4256D93-3C2B-4553-8420-474650BDA9C0}"/>
                </a:ext>
              </a:extLst>
            </p:cNvPr>
            <p:cNvSpPr/>
            <p:nvPr/>
          </p:nvSpPr>
          <p:spPr>
            <a:xfrm>
              <a:off x="7394536" y="4761514"/>
              <a:ext cx="3408610" cy="2099899"/>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buClrTx/>
                <a:buSzTx/>
                <a:buFontTx/>
                <a:buNone/>
                <a:tabLst/>
                <a:defRPr/>
              </a:pPr>
              <a:r>
                <a:rPr kumimoji="0" lang="en-US" sz="1400" b="1" u="sng" strike="noStrike" kern="1200" cap="none" spc="0" normalizeH="0" baseline="0" noProof="0" dirty="0">
                  <a:ln>
                    <a:noFill/>
                  </a:ln>
                  <a:solidFill>
                    <a:prstClr val="black"/>
                  </a:solidFill>
                  <a:effectLst/>
                  <a:uLnTx/>
                  <a:uFillTx/>
                  <a:latin typeface="Calibri"/>
                  <a:ea typeface="+mn-ea"/>
                  <a:cs typeface="+mn-cs"/>
                </a:rPr>
                <a:t>Review mid-week</a:t>
              </a:r>
              <a:endParaRPr lang="en-US" sz="1400" dirty="0">
                <a:solidFill>
                  <a:prstClr val="black"/>
                </a:solidFill>
                <a:latin typeface="Calibri"/>
              </a:endParaRP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Are you making progress in your weekly modules?</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Do you need additional support? </a:t>
              </a:r>
            </a:p>
            <a:p>
              <a:pPr marL="171450" marR="0" lvl="0" indent="-171450" defTabSz="400050" rtl="0" eaLnBrk="1" fontAlgn="auto" latinLnBrk="0" hangingPunct="1">
                <a:lnSpc>
                  <a:spcPct val="90000"/>
                </a:lnSpc>
                <a:spcBef>
                  <a:spcPct val="0"/>
                </a:spcBef>
                <a:buClrTx/>
                <a:buSzTx/>
                <a:buFont typeface="Arial" panose="020B0604020202020204" pitchFamily="34" charset="0"/>
                <a:buChar char="•"/>
                <a:tabLst/>
                <a:defRPr/>
              </a:pPr>
              <a:r>
                <a:rPr lang="en-US" sz="1400" dirty="0">
                  <a:solidFill>
                    <a:prstClr val="black"/>
                  </a:solidFill>
                  <a:latin typeface="Calibri"/>
                </a:rPr>
                <a:t>What work remains to successfully complete a module?</a:t>
              </a:r>
            </a:p>
          </p:txBody>
        </p:sp>
        <p:sp>
          <p:nvSpPr>
            <p:cNvPr id="27" name="Freeform: Shape 26">
              <a:extLst>
                <a:ext uri="{FF2B5EF4-FFF2-40B4-BE49-F238E27FC236}">
                  <a16:creationId xmlns:a16="http://schemas.microsoft.com/office/drawing/2014/main" id="{90D46288-3F57-4242-BAC3-91C475879822}"/>
                </a:ext>
              </a:extLst>
            </p:cNvPr>
            <p:cNvSpPr/>
            <p:nvPr/>
          </p:nvSpPr>
          <p:spPr>
            <a:xfrm>
              <a:off x="-1032155" y="4766559"/>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Power Hours* - Retrieve-Connect-Rehearse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Learn your material well enough that you can teach it.</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Ask questions such as ‘why’, ‘how’, and ‘what if’.</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3-5 sixty-minute study sessions per day</a:t>
              </a:r>
            </a:p>
          </p:txBody>
        </p:sp>
        <p:sp>
          <p:nvSpPr>
            <p:cNvPr id="28" name="Freeform: Shape 27">
              <a:extLst>
                <a:ext uri="{FF2B5EF4-FFF2-40B4-BE49-F238E27FC236}">
                  <a16:creationId xmlns:a16="http://schemas.microsoft.com/office/drawing/2014/main" id="{17A2DAF1-D725-43A2-BAA0-DDAF8813CF11}"/>
                </a:ext>
              </a:extLst>
            </p:cNvPr>
            <p:cNvSpPr/>
            <p:nvPr/>
          </p:nvSpPr>
          <p:spPr>
            <a:xfrm>
              <a:off x="1988710" y="131324"/>
              <a:ext cx="4856753" cy="4856755"/>
            </a:xfrm>
            <a:custGeom>
              <a:avLst/>
              <a:gdLst/>
              <a:ahLst/>
              <a:cxnLst/>
              <a:rect l="0" t="0" r="0" b="0"/>
              <a:pathLst>
                <a:path>
                  <a:moveTo>
                    <a:pt x="177700" y="3340226"/>
                  </a:moveTo>
                  <a:arcTo wR="2428377" hR="2428377" stAng="9476696" swAng="869496"/>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935CC54B-E4A7-421F-8C0D-C09BD1E1B6D4}"/>
                </a:ext>
              </a:extLst>
            </p:cNvPr>
            <p:cNvSpPr/>
            <p:nvPr/>
          </p:nvSpPr>
          <p:spPr>
            <a:xfrm>
              <a:off x="-1104866" y="-666879"/>
              <a:ext cx="3408610" cy="219456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grp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t"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kumimoji="0" lang="en-US" sz="1400" b="1" i="1" u="sng" strike="noStrike" kern="1200" cap="none" spc="0" normalizeH="0" baseline="0" noProof="0" dirty="0">
                  <a:ln>
                    <a:noFill/>
                  </a:ln>
                  <a:solidFill>
                    <a:prstClr val="black"/>
                  </a:solidFill>
                  <a:effectLst/>
                  <a:uLnTx/>
                  <a:uFillTx/>
                  <a:latin typeface="Calibri"/>
                  <a:ea typeface="+mn-ea"/>
                  <a:cs typeface="+mn-cs"/>
                </a:rPr>
                <a:t>Assess your Learning</a:t>
              </a:r>
              <a:r>
                <a:rPr kumimoji="0" lang="en-US" sz="1400" b="1" i="1" u="none" strike="noStrike" kern="1200" cap="none" spc="0" normalizeH="0" baseline="0" noProof="0" dirty="0">
                  <a:ln>
                    <a:noFill/>
                  </a:ln>
                  <a:solidFill>
                    <a:prstClr val="black"/>
                  </a:solidFill>
                  <a:effectLst/>
                  <a:uLnTx/>
                  <a:uFillTx/>
                  <a:latin typeface="Calibri"/>
                  <a:ea typeface="+mn-ea"/>
                  <a:cs typeface="+mn-cs"/>
                </a:rPr>
                <a:t> </a:t>
              </a:r>
              <a:r>
                <a:rPr kumimoji="0" lang="en-US" sz="1400" b="0" i="1"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400050" rtl="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Periodically perform reality checks:</a:t>
              </a:r>
            </a:p>
            <a:p>
              <a:pPr marL="114300" lvl="1" indent="-114300" defTabSz="533400">
                <a:lnSpc>
                  <a:spcPct val="90000"/>
                </a:lnSpc>
                <a:spcBef>
                  <a:spcPct val="0"/>
                </a:spcBef>
                <a:buFontTx/>
                <a:buChar char="•"/>
                <a:defRPr/>
              </a:pPr>
              <a:r>
                <a:rPr lang="en-US" sz="1400" dirty="0">
                  <a:solidFill>
                    <a:prstClr val="black"/>
                  </a:solidFill>
                  <a:latin typeface="Calibri"/>
                </a:rPr>
                <a:t>Am I using study methods that are effective?</a:t>
              </a:r>
            </a:p>
            <a:p>
              <a:pPr marL="114300" lvl="1" indent="-114300" defTabSz="533400">
                <a:lnSpc>
                  <a:spcPct val="90000"/>
                </a:lnSpc>
                <a:spcBef>
                  <a:spcPct val="0"/>
                </a:spcBef>
                <a:buFontTx/>
                <a:buChar char="•"/>
                <a:defRPr/>
              </a:pPr>
              <a:r>
                <a:rPr lang="en-US" sz="1400" dirty="0">
                  <a:solidFill>
                    <a:prstClr val="black"/>
                  </a:solidFill>
                  <a:latin typeface="Calibri"/>
                </a:rPr>
                <a:t>Do I understand the material enough to teach it to others?</a:t>
              </a:r>
            </a:p>
          </p:txBody>
        </p:sp>
        <p:sp>
          <p:nvSpPr>
            <p:cNvPr id="30" name="Freeform: Shape 29">
              <a:extLst>
                <a:ext uri="{FF2B5EF4-FFF2-40B4-BE49-F238E27FC236}">
                  <a16:creationId xmlns:a16="http://schemas.microsoft.com/office/drawing/2014/main" id="{303B3694-9AE4-4216-BE87-F1E6D4876D67}"/>
                </a:ext>
              </a:extLst>
            </p:cNvPr>
            <p:cNvSpPr/>
            <p:nvPr/>
          </p:nvSpPr>
          <p:spPr>
            <a:xfrm>
              <a:off x="1806044" y="33172"/>
              <a:ext cx="4856753" cy="4856755"/>
            </a:xfrm>
            <a:custGeom>
              <a:avLst/>
              <a:gdLst/>
              <a:ahLst/>
              <a:cxnLst/>
              <a:rect l="0" t="0" r="0" b="0"/>
              <a:pathLst>
                <a:path>
                  <a:moveTo>
                    <a:pt x="735889" y="686969"/>
                  </a:moveTo>
                  <a:arcTo wR="2428377" hR="2428377" stAng="13548972" swAng="726278"/>
                </a:path>
              </a:pathLst>
            </a:custGeom>
            <a:grp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grpSp>
        <p:nvGrpSpPr>
          <p:cNvPr id="3" name="Group 2">
            <a:extLst>
              <a:ext uri="{FF2B5EF4-FFF2-40B4-BE49-F238E27FC236}">
                <a16:creationId xmlns:a16="http://schemas.microsoft.com/office/drawing/2014/main" id="{4C34EF9D-16CF-403F-8D6C-706042EE53BF}"/>
              </a:ext>
            </a:extLst>
          </p:cNvPr>
          <p:cNvGrpSpPr/>
          <p:nvPr/>
        </p:nvGrpSpPr>
        <p:grpSpPr>
          <a:xfrm>
            <a:off x="97713" y="50597"/>
            <a:ext cx="3837580" cy="743441"/>
            <a:chOff x="-1359702" y="84497"/>
            <a:chExt cx="3837580" cy="743441"/>
          </a:xfrm>
        </p:grpSpPr>
        <p:pic>
          <p:nvPicPr>
            <p:cNvPr id="34" name="Picture 33">
              <a:extLst>
                <a:ext uri="{FF2B5EF4-FFF2-40B4-BE49-F238E27FC236}">
                  <a16:creationId xmlns:a16="http://schemas.microsoft.com/office/drawing/2014/main" id="{728C510A-2B58-4BED-9958-34CAC2CB52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9702" y="84497"/>
              <a:ext cx="3837580" cy="743441"/>
            </a:xfrm>
            <a:prstGeom prst="rect">
              <a:avLst/>
            </a:prstGeom>
            <a:ln>
              <a:solidFill>
                <a:srgbClr val="FEF7D6"/>
              </a:solidFill>
            </a:ln>
          </p:spPr>
        </p:pic>
        <p:sp>
          <p:nvSpPr>
            <p:cNvPr id="35" name="TextBox 34">
              <a:extLst>
                <a:ext uri="{FF2B5EF4-FFF2-40B4-BE49-F238E27FC236}">
                  <a16:creationId xmlns:a16="http://schemas.microsoft.com/office/drawing/2014/main" id="{4865F37F-2CB7-49EA-9F09-ED41A19F0A4D}"/>
                </a:ext>
              </a:extLst>
            </p:cNvPr>
            <p:cNvSpPr txBox="1"/>
            <p:nvPr/>
          </p:nvSpPr>
          <p:spPr>
            <a:xfrm>
              <a:off x="-640343" y="170526"/>
              <a:ext cx="3118221" cy="646331"/>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6A0032"/>
                  </a:solidFill>
                  <a:effectLst/>
                  <a:uLnTx/>
                  <a:uFillTx/>
                  <a:latin typeface="Bradley Hand ITC" panose="03070402050302030203" pitchFamily="66" charset="0"/>
                  <a:ea typeface="+mn-ea"/>
                  <a:cs typeface="+mn-cs"/>
                </a:rPr>
                <a:t>Study Cycle for Online Asynchronous Course</a:t>
              </a:r>
            </a:p>
          </p:txBody>
        </p:sp>
      </p:grpSp>
      <p:sp>
        <p:nvSpPr>
          <p:cNvPr id="2" name="Freeform: Shape 1">
            <a:extLst>
              <a:ext uri="{FF2B5EF4-FFF2-40B4-BE49-F238E27FC236}">
                <a16:creationId xmlns:a16="http://schemas.microsoft.com/office/drawing/2014/main" id="{E2BE1876-74CA-4530-8BD3-1FD2FEEC84C0}"/>
              </a:ext>
            </a:extLst>
          </p:cNvPr>
          <p:cNvSpPr/>
          <p:nvPr/>
        </p:nvSpPr>
        <p:spPr>
          <a:xfrm rot="13199493">
            <a:off x="5684336" y="5843468"/>
            <a:ext cx="1273651" cy="987262"/>
          </a:xfrm>
          <a:custGeom>
            <a:avLst/>
            <a:gdLst/>
            <a:ahLst/>
            <a:cxnLst/>
            <a:rect l="0" t="0" r="0" b="0"/>
            <a:pathLst>
              <a:path>
                <a:moveTo>
                  <a:pt x="735889" y="686969"/>
                </a:moveTo>
                <a:arcTo wR="2428377" hR="2428377" stAng="13548972" swAng="726278"/>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6" name="Freeform: Shape 35">
            <a:extLst>
              <a:ext uri="{FF2B5EF4-FFF2-40B4-BE49-F238E27FC236}">
                <a16:creationId xmlns:a16="http://schemas.microsoft.com/office/drawing/2014/main" id="{34BB02DC-162E-41BD-9AEA-532798C3B642}"/>
              </a:ext>
            </a:extLst>
          </p:cNvPr>
          <p:cNvSpPr/>
          <p:nvPr/>
        </p:nvSpPr>
        <p:spPr>
          <a:xfrm>
            <a:off x="8367384" y="904628"/>
            <a:ext cx="3108960" cy="164592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ctr" anchorCtr="0">
            <a:noAutofit/>
          </a:bodyPr>
          <a:lstStyle/>
          <a:p>
            <a:pPr marL="0" marR="0" lvl="0" indent="0" algn="ctr" defTabSz="400050" rtl="0" eaLnBrk="1" fontAlgn="auto" latinLnBrk="0" hangingPunct="1">
              <a:lnSpc>
                <a:spcPct val="90000"/>
              </a:lnSpc>
              <a:spcBef>
                <a:spcPct val="0"/>
              </a:spcBef>
              <a:spcAft>
                <a:spcPct val="35000"/>
              </a:spcAft>
              <a:buClrTx/>
              <a:buSzTx/>
              <a:buFontTx/>
              <a:buNone/>
              <a:tabLst/>
              <a:defRPr/>
            </a:pPr>
            <a:r>
              <a:rPr lang="en-US" sz="1400" b="1" u="sng" dirty="0">
                <a:solidFill>
                  <a:prstClr val="black"/>
                </a:solidFill>
                <a:latin typeface="Calibri"/>
                <a:cs typeface="Times New Roman" pitchFamily="18" charset="0"/>
              </a:rPr>
              <a:t>Do the Work</a:t>
            </a:r>
            <a:endParaRPr kumimoji="0" lang="en-US" sz="1400" b="1" u="sng" strike="noStrike" kern="1200" cap="none" spc="0" normalizeH="0" baseline="0" noProof="0" dirty="0">
              <a:ln>
                <a:noFill/>
              </a:ln>
              <a:solidFill>
                <a:prstClr val="black"/>
              </a:solidFill>
              <a:effectLst/>
              <a:uLnTx/>
              <a:uFillTx/>
              <a:latin typeface="Calibri"/>
              <a:ea typeface="+mn-ea"/>
              <a:cs typeface="Times New Roman" pitchFamily="18" charset="0"/>
            </a:endParaRP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Read assigned work or view recorded lectures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Make reading notes, solve problem sets, etc. (if you have questions reach out to the instructor)</a:t>
            </a:r>
          </a:p>
        </p:txBody>
      </p:sp>
      <p:sp>
        <p:nvSpPr>
          <p:cNvPr id="48" name="Freeform: Shape 47">
            <a:extLst>
              <a:ext uri="{FF2B5EF4-FFF2-40B4-BE49-F238E27FC236}">
                <a16:creationId xmlns:a16="http://schemas.microsoft.com/office/drawing/2014/main" id="{98BB4655-BAE6-4E04-B926-295E230297A5}"/>
              </a:ext>
            </a:extLst>
          </p:cNvPr>
          <p:cNvSpPr/>
          <p:nvPr/>
        </p:nvSpPr>
        <p:spPr>
          <a:xfrm>
            <a:off x="185953" y="2946156"/>
            <a:ext cx="3108960" cy="164592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noFill/>
          <a:ln w="38100">
            <a:solidFill>
              <a:srgbClr val="6A003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898" tIns="97898" rIns="97898" bIns="97898" numCol="1" spcCol="1270" anchor="t" anchorCtr="0">
            <a:noAutofit/>
          </a:bodyPr>
          <a:lstStyle/>
          <a:p>
            <a:pPr algn="ctr" defTabSz="400050">
              <a:lnSpc>
                <a:spcPct val="90000"/>
              </a:lnSpc>
              <a:spcBef>
                <a:spcPct val="0"/>
              </a:spcBef>
              <a:spcAft>
                <a:spcPct val="35000"/>
              </a:spcAft>
              <a:defRPr/>
            </a:pPr>
            <a:r>
              <a:rPr kumimoji="0" lang="en-US" sz="1400" b="1" u="sng" strike="noStrike" kern="1200" cap="none" spc="0" normalizeH="0" baseline="0" noProof="0" dirty="0">
                <a:ln>
                  <a:noFill/>
                </a:ln>
                <a:solidFill>
                  <a:prstClr val="black"/>
                </a:solidFill>
                <a:effectLst/>
                <a:uLnTx/>
                <a:uFillTx/>
                <a:latin typeface="Calibri"/>
                <a:ea typeface="+mn-ea"/>
                <a:cs typeface="+mn-cs"/>
              </a:rPr>
              <a:t>Weekend Review </a:t>
            </a:r>
            <a:endParaRPr lang="en-US" sz="1400" u="sng" dirty="0">
              <a:solidFill>
                <a:prstClr val="black"/>
              </a:solidFill>
              <a:latin typeface="Calibri"/>
            </a:endParaRPr>
          </a:p>
          <a:p>
            <a:pPr defTabSz="400050">
              <a:lnSpc>
                <a:spcPct val="90000"/>
              </a:lnSpc>
              <a:spcBef>
                <a:spcPct val="0"/>
              </a:spcBef>
              <a:defRPr/>
            </a:pPr>
            <a:r>
              <a:rPr lang="en-US" sz="1400" dirty="0">
                <a:solidFill>
                  <a:prstClr val="black"/>
                </a:solidFill>
                <a:latin typeface="Calibri"/>
              </a:rPr>
              <a:t>Review material from the week to make connections and begin preparing for the coming week.</a:t>
            </a:r>
            <a:endParaRPr lang="en-US" sz="1400" dirty="0">
              <a:solidFill>
                <a:prstClr val="white"/>
              </a:solidFill>
              <a:latin typeface="Calibri" panose="020F0502020204030204"/>
            </a:endParaRPr>
          </a:p>
          <a:p>
            <a:pPr marL="0" marR="0" lvl="0" indent="0" algn="ctr" defTabSz="40005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5" name="TextBox 44">
            <a:extLst>
              <a:ext uri="{FF2B5EF4-FFF2-40B4-BE49-F238E27FC236}">
                <a16:creationId xmlns:a16="http://schemas.microsoft.com/office/drawing/2014/main" id="{166627EB-CB2B-4CA2-BDD4-AFC340F264F6}"/>
              </a:ext>
            </a:extLst>
          </p:cNvPr>
          <p:cNvSpPr txBox="1"/>
          <p:nvPr/>
        </p:nvSpPr>
        <p:spPr>
          <a:xfrm>
            <a:off x="4187097" y="1936908"/>
            <a:ext cx="4116306" cy="3631763"/>
          </a:xfrm>
          <a:prstGeom prst="rect">
            <a:avLst/>
          </a:prstGeom>
          <a:noFill/>
        </p:spPr>
        <p:txBody>
          <a:bodyPr wrap="square" rtlCol="0">
            <a:spAutoFit/>
          </a:bodyPr>
          <a:lstStyle/>
          <a:p>
            <a:pPr>
              <a:defRPr/>
            </a:pPr>
            <a:r>
              <a:rPr lang="en-US" sz="1400" b="1" dirty="0">
                <a:solidFill>
                  <a:prstClr val="black"/>
                </a:solidFill>
                <a:latin typeface="Calibri" panose="020F0502020204030204"/>
              </a:rPr>
              <a:t>*Power Hours – Retrieve-Connect-Rehearse</a:t>
            </a:r>
          </a:p>
          <a:p>
            <a:pPr marL="228600" indent="-228600">
              <a:buFontTx/>
              <a:buAutoNum type="arabicPeriod"/>
              <a:defRPr/>
            </a:pPr>
            <a:r>
              <a:rPr lang="en-US" sz="1200" b="1" dirty="0">
                <a:solidFill>
                  <a:prstClr val="black"/>
                </a:solidFill>
                <a:latin typeface="Calibri" panose="020F0502020204030204"/>
              </a:rPr>
              <a:t>Study with focus </a:t>
            </a:r>
            <a:r>
              <a:rPr lang="en-US" sz="1200" dirty="0">
                <a:solidFill>
                  <a:prstClr val="black"/>
                </a:solidFill>
                <a:latin typeface="Calibri" panose="020F0502020204030204"/>
              </a:rPr>
              <a:t>(30-50 min): Interact with material—organize, create a concept map, summarize, process, work problems, read, make notes, self quiz, reflect, and so forth. The goal is to retrieve, connect, rehearse so your brain moves “stuff” from working memory to long-term memory.</a:t>
            </a:r>
          </a:p>
          <a:p>
            <a:pPr marL="171450" indent="-171450" defTabSz="342900">
              <a:buFontTx/>
              <a:buAutoNum type="arabicPeriod"/>
              <a:defRPr/>
            </a:pPr>
            <a:r>
              <a:rPr lang="en-US" sz="1200" b="1" dirty="0">
                <a:solidFill>
                  <a:prstClr val="black"/>
                </a:solidFill>
                <a:latin typeface="Calibri" panose="020F0502020204030204"/>
              </a:rPr>
              <a:t>Reward yourself </a:t>
            </a:r>
            <a:r>
              <a:rPr lang="en-US" sz="1200" dirty="0">
                <a:solidFill>
                  <a:prstClr val="black"/>
                </a:solidFill>
                <a:latin typeface="Calibri" panose="020F0502020204030204"/>
              </a:rPr>
              <a:t>(10-15 min): clear your head—go for a short walk, get a healthy snack, etc.</a:t>
            </a:r>
          </a:p>
          <a:p>
            <a:pPr marL="171450" indent="-171450" defTabSz="342900">
              <a:buFontTx/>
              <a:buAutoNum type="arabicPeriod"/>
              <a:defRPr/>
            </a:pPr>
            <a:r>
              <a:rPr lang="en-US" sz="1200" b="1" dirty="0">
                <a:solidFill>
                  <a:prstClr val="black"/>
                </a:solidFill>
                <a:latin typeface="Calibri" panose="020F0502020204030204"/>
              </a:rPr>
              <a:t>Review</a:t>
            </a:r>
            <a:r>
              <a:rPr lang="en-US" sz="1200" dirty="0">
                <a:solidFill>
                  <a:prstClr val="black"/>
                </a:solidFill>
                <a:latin typeface="Calibri" panose="020F0502020204030204"/>
              </a:rPr>
              <a:t> (5 min): Go over what you just studied—summarize, wrap up, compare what you studied to your goals </a:t>
            </a:r>
          </a:p>
          <a:p>
            <a:pPr marL="171450" indent="-171450" defTabSz="342900">
              <a:buFontTx/>
              <a:buAutoNum type="arabicPeriod"/>
              <a:defRPr/>
            </a:pPr>
            <a:r>
              <a:rPr lang="en-US" sz="1200" b="1" dirty="0">
                <a:solidFill>
                  <a:prstClr val="black"/>
                </a:solidFill>
                <a:latin typeface="Calibri" panose="020F0502020204030204"/>
              </a:rPr>
              <a:t>Choose:   </a:t>
            </a:r>
            <a:endParaRPr lang="en-US" sz="1200" dirty="0">
              <a:solidFill>
                <a:prstClr val="black"/>
              </a:solidFill>
              <a:latin typeface="Calibri" panose="020F0502020204030204"/>
            </a:endParaRP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take a break?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change tasks or subject? </a:t>
            </a:r>
          </a:p>
          <a:p>
            <a:pPr>
              <a:buClr>
                <a:srgbClr val="6A0032"/>
              </a:buClr>
              <a:defRPr/>
            </a:pPr>
            <a:r>
              <a:rPr lang="en-US" sz="1200" dirty="0">
                <a:solidFill>
                  <a:prstClr val="black"/>
                </a:solidFill>
                <a:latin typeface="Calibri" panose="020F0502020204030204"/>
              </a:rPr>
              <a:t>Note: if you schedule 3-5 Power Hours into your day, divide this time between your course load. Try to avoid spending an entire 3-5 hours on a single course subject, which is known as mass practice. You might do this to cram for an exam. Cramming does not optimize learning even if you earn a high score. </a:t>
            </a:r>
          </a:p>
        </p:txBody>
      </p:sp>
      <p:sp>
        <p:nvSpPr>
          <p:cNvPr id="4" name="Rectangle 3">
            <a:extLst>
              <a:ext uri="{FF2B5EF4-FFF2-40B4-BE49-F238E27FC236}">
                <a16:creationId xmlns:a16="http://schemas.microsoft.com/office/drawing/2014/main" id="{2D61899E-22E8-8C6F-AD9F-BA97342689AB}"/>
              </a:ext>
            </a:extLst>
          </p:cNvPr>
          <p:cNvSpPr/>
          <p:nvPr/>
        </p:nvSpPr>
        <p:spPr>
          <a:xfrm>
            <a:off x="154074" y="6587837"/>
            <a:ext cx="11360483" cy="261610"/>
          </a:xfrm>
          <a:prstGeom prst="rect">
            <a:avLst/>
          </a:prstGeom>
        </p:spPr>
        <p:txBody>
          <a:bodyPr wrap="square">
            <a:spAutoFit/>
          </a:bodyPr>
          <a:lstStyle/>
          <a:p>
            <a:pPr algn="ctr">
              <a:defRPr/>
            </a:pPr>
            <a:r>
              <a:rPr lang="en-US" sz="1100" dirty="0">
                <a:solidFill>
                  <a:prstClr val="black"/>
                </a:solidFill>
                <a:latin typeface="Calibri" panose="020F0502020204030204"/>
              </a:rPr>
              <a:t>Adapted from </a:t>
            </a:r>
            <a:r>
              <a:rPr lang="en-US" sz="1100" dirty="0">
                <a:solidFill>
                  <a:prstClr val="black"/>
                </a:solidFill>
                <a:latin typeface="Calibri" panose="020F0502020204030204"/>
                <a:hlinkClick r:id="rId3"/>
              </a:rPr>
              <a:t>https://www.lsu.edu/cas/earnbettergrades/note-based.php</a:t>
            </a:r>
            <a:r>
              <a:rPr lang="en-US" sz="1100" dirty="0">
                <a:solidFill>
                  <a:prstClr val="black"/>
                </a:solidFill>
                <a:latin typeface="Calibri" panose="020F0502020204030204"/>
              </a:rPr>
              <a:t>; Saundra McGuire, </a:t>
            </a:r>
            <a:r>
              <a:rPr lang="en-US" sz="1100" i="1" dirty="0">
                <a:solidFill>
                  <a:prstClr val="black"/>
                </a:solidFill>
                <a:latin typeface="Calibri" panose="020F0502020204030204"/>
              </a:rPr>
              <a:t>Teach students how to learn</a:t>
            </a:r>
            <a:r>
              <a:rPr lang="en-US" sz="1100" dirty="0">
                <a:solidFill>
                  <a:prstClr val="black"/>
                </a:solidFill>
                <a:latin typeface="Calibri" panose="020F0502020204030204"/>
              </a:rPr>
              <a:t> (2015); updated 22 December 2022</a:t>
            </a:r>
          </a:p>
        </p:txBody>
      </p:sp>
    </p:spTree>
    <p:extLst>
      <p:ext uri="{BB962C8B-B14F-4D97-AF65-F5344CB8AC3E}">
        <p14:creationId xmlns:p14="http://schemas.microsoft.com/office/powerpoint/2010/main" val="329918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8299-E184-4BB2-9FAF-2D1817D64A11}"/>
              </a:ext>
            </a:extLst>
          </p:cNvPr>
          <p:cNvSpPr>
            <a:spLocks noGrp="1"/>
          </p:cNvSpPr>
          <p:nvPr>
            <p:ph type="title"/>
          </p:nvPr>
        </p:nvSpPr>
        <p:spPr/>
        <p:txBody>
          <a:bodyPr>
            <a:noAutofit/>
          </a:bodyPr>
          <a:lstStyle/>
          <a:p>
            <a:r>
              <a:rPr lang="en-US" sz="3600" dirty="0"/>
              <a:t>Discipline-specific “Power-Hour”</a:t>
            </a:r>
          </a:p>
        </p:txBody>
      </p:sp>
      <p:sp>
        <p:nvSpPr>
          <p:cNvPr id="3" name="Content Placeholder 2">
            <a:extLst>
              <a:ext uri="{FF2B5EF4-FFF2-40B4-BE49-F238E27FC236}">
                <a16:creationId xmlns:a16="http://schemas.microsoft.com/office/drawing/2014/main" id="{6ACEEC3C-EE6A-4AA0-B1B2-BC7CB66FDE0E}"/>
              </a:ext>
            </a:extLst>
          </p:cNvPr>
          <p:cNvSpPr>
            <a:spLocks noGrp="1"/>
          </p:cNvSpPr>
          <p:nvPr>
            <p:ph idx="1"/>
          </p:nvPr>
        </p:nvSpPr>
        <p:spPr/>
        <p:txBody>
          <a:bodyPr/>
          <a:lstStyle/>
          <a:p>
            <a:r>
              <a:rPr lang="en-US" dirty="0"/>
              <a:t>The only difference in this last example is that the “Power-Hour” offers study advice specific to my discipline of history.</a:t>
            </a:r>
          </a:p>
        </p:txBody>
      </p:sp>
    </p:spTree>
    <p:extLst>
      <p:ext uri="{BB962C8B-B14F-4D97-AF65-F5344CB8AC3E}">
        <p14:creationId xmlns:p14="http://schemas.microsoft.com/office/powerpoint/2010/main" val="36575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0761302-B74E-4184-ADCF-28A14365D070}"/>
              </a:ext>
            </a:extLst>
          </p:cNvPr>
          <p:cNvSpPr/>
          <p:nvPr/>
        </p:nvSpPr>
        <p:spPr>
          <a:xfrm>
            <a:off x="2458490" y="-52191"/>
            <a:ext cx="6843596" cy="6770833"/>
          </a:xfrm>
          <a:prstGeom prst="ellipse">
            <a:avLst/>
          </a:prstGeom>
          <a:solidFill>
            <a:srgbClr val="FFF8DA"/>
          </a:solidFill>
          <a:ln w="38100">
            <a:solidFill>
              <a:srgbClr val="FFF8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F52E88C6-BED0-4847-B86B-D3E9FA8958EA}"/>
              </a:ext>
            </a:extLst>
          </p:cNvPr>
          <p:cNvGrpSpPr/>
          <p:nvPr/>
        </p:nvGrpSpPr>
        <p:grpSpPr>
          <a:xfrm>
            <a:off x="142911" y="44325"/>
            <a:ext cx="11897872" cy="6376940"/>
            <a:chOff x="-399455" y="9634"/>
            <a:chExt cx="10348754" cy="6376940"/>
          </a:xfrm>
        </p:grpSpPr>
        <p:sp>
          <p:nvSpPr>
            <p:cNvPr id="21" name="Freeform: Shape 20">
              <a:extLst>
                <a:ext uri="{FF2B5EF4-FFF2-40B4-BE49-F238E27FC236}">
                  <a16:creationId xmlns:a16="http://schemas.microsoft.com/office/drawing/2014/main" id="{5EFB154E-0A2D-47C8-82D5-472DB68D0B7D}"/>
                </a:ext>
              </a:extLst>
            </p:cNvPr>
            <p:cNvSpPr/>
            <p:nvPr/>
          </p:nvSpPr>
          <p:spPr>
            <a:xfrm>
              <a:off x="3266721" y="9634"/>
              <a:ext cx="3135594" cy="13716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solidFill>
              <a:srgbClr val="CAAA77"/>
            </a:solidFill>
            <a:ln>
              <a:solidFill>
                <a:srgbClr val="B1B1B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ea typeface="Calibri" pitchFamily="34" charset="0"/>
                  <a:cs typeface="Times New Roman" pitchFamily="18" charset="0"/>
                </a:rPr>
                <a:t>Before Class:</a:t>
              </a:r>
              <a:r>
                <a:rPr lang="en-US" sz="1400" b="1" dirty="0">
                  <a:solidFill>
                    <a:prstClr val="black"/>
                  </a:solidFill>
                  <a:latin typeface="Calibri"/>
                  <a:ea typeface="Calibri" pitchFamily="34" charset="0"/>
                  <a:cs typeface="Times New Roman" pitchFamily="18" charset="0"/>
                </a:rPr>
                <a:t>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Read assigned work or view recorded lectures as well as you can and note what you miss or struggle to understand.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ea typeface="Calibri" pitchFamily="34" charset="0"/>
                  <a:cs typeface="Times New Roman" pitchFamily="18" charset="0"/>
                </a:rPr>
                <a:t>Make notes and bring questions to class.</a:t>
              </a:r>
              <a:endParaRPr lang="en-US" sz="1400" dirty="0">
                <a:solidFill>
                  <a:prstClr val="white"/>
                </a:solidFill>
                <a:latin typeface="Calibri" panose="020F0502020204030204"/>
              </a:endParaRPr>
            </a:p>
          </p:txBody>
        </p:sp>
        <p:sp>
          <p:nvSpPr>
            <p:cNvPr id="22" name="Freeform: Shape 21">
              <a:extLst>
                <a:ext uri="{FF2B5EF4-FFF2-40B4-BE49-F238E27FC236}">
                  <a16:creationId xmlns:a16="http://schemas.microsoft.com/office/drawing/2014/main" id="{0E0072EA-A88F-46BE-9605-E5077074195D}"/>
                </a:ext>
              </a:extLst>
            </p:cNvPr>
            <p:cNvSpPr/>
            <p:nvPr/>
          </p:nvSpPr>
          <p:spPr>
            <a:xfrm>
              <a:off x="3330927" y="793321"/>
              <a:ext cx="4856754" cy="4856754"/>
            </a:xfrm>
            <a:custGeom>
              <a:avLst/>
              <a:gdLst/>
              <a:ahLst/>
              <a:cxnLst/>
              <a:rect l="0" t="0" r="0" b="0"/>
              <a:pathLst>
                <a:path>
                  <a:moveTo>
                    <a:pt x="3718065" y="370776"/>
                  </a:moveTo>
                  <a:arcTo wR="2428377" hR="2428377" stAng="18124750" swAng="726278"/>
                </a:path>
              </a:pathLst>
            </a:custGeom>
            <a:solidFill>
              <a:srgbClr val="6A0032"/>
            </a:solid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3" name="Freeform: Shape 22">
              <a:extLst>
                <a:ext uri="{FF2B5EF4-FFF2-40B4-BE49-F238E27FC236}">
                  <a16:creationId xmlns:a16="http://schemas.microsoft.com/office/drawing/2014/main" id="{61B64906-2091-4CFD-8D3C-02479720FD89}"/>
                </a:ext>
              </a:extLst>
            </p:cNvPr>
            <p:cNvSpPr/>
            <p:nvPr/>
          </p:nvSpPr>
          <p:spPr>
            <a:xfrm>
              <a:off x="6813705" y="1693743"/>
              <a:ext cx="3135594" cy="182880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solidFill>
              <a:srgbClr val="CAAA77"/>
            </a:solidFill>
            <a:ln>
              <a:solidFill>
                <a:srgbClr val="B1B1B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Attend</a:t>
              </a:r>
              <a:r>
                <a:rPr lang="en-US" sz="1400" u="sng" dirty="0">
                  <a:solidFill>
                    <a:prstClr val="black"/>
                  </a:solidFill>
                  <a:latin typeface="Calibri"/>
                </a:rPr>
                <a:t> </a:t>
              </a:r>
              <a:r>
                <a:rPr lang="en-US" sz="1400" b="1" u="sng" dirty="0">
                  <a:solidFill>
                    <a:prstClr val="black"/>
                  </a:solidFill>
                  <a:latin typeface="Calibri"/>
                </a:rPr>
                <a:t>class </a:t>
              </a:r>
              <a:r>
                <a:rPr lang="en-US" sz="1400" dirty="0">
                  <a:solidFill>
                    <a:prstClr val="black"/>
                  </a:solidFill>
                  <a:latin typeface="Calibri"/>
                </a:rPr>
                <a:t>– </a:t>
              </a:r>
              <a:r>
                <a:rPr lang="en-US" sz="1400" b="1" dirty="0">
                  <a:solidFill>
                    <a:prstClr val="black"/>
                  </a:solidFill>
                  <a:latin typeface="Calibri"/>
                </a:rPr>
                <a:t>GO TO CLASS!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Answer and ask questions and take meaningful notes, actively participate in activities.</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If your course is online, daily check into BOLT and look for emails, discussion board postings, etc.</a:t>
              </a:r>
              <a:endParaRPr lang="en-US" sz="1400" dirty="0">
                <a:solidFill>
                  <a:prstClr val="white"/>
                </a:solidFill>
                <a:latin typeface="Calibri" panose="020F0502020204030204"/>
              </a:endParaRPr>
            </a:p>
          </p:txBody>
        </p:sp>
        <p:sp>
          <p:nvSpPr>
            <p:cNvPr id="24" name="Freeform: Shape 23">
              <a:extLst>
                <a:ext uri="{FF2B5EF4-FFF2-40B4-BE49-F238E27FC236}">
                  <a16:creationId xmlns:a16="http://schemas.microsoft.com/office/drawing/2014/main" id="{3D378EF8-8F59-4B0F-9421-9A83514A09AC}"/>
                </a:ext>
              </a:extLst>
            </p:cNvPr>
            <p:cNvSpPr/>
            <p:nvPr/>
          </p:nvSpPr>
          <p:spPr>
            <a:xfrm>
              <a:off x="2948126" y="1006030"/>
              <a:ext cx="4856754" cy="4989267"/>
            </a:xfrm>
            <a:custGeom>
              <a:avLst/>
              <a:gdLst/>
              <a:ahLst/>
              <a:cxnLst/>
              <a:rect l="0" t="0" r="0" b="0"/>
              <a:pathLst>
                <a:path>
                  <a:moveTo>
                    <a:pt x="4835627" y="2748010"/>
                  </a:moveTo>
                  <a:arcTo wR="2428377" hR="2428377" stAng="453807"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25" name="Freeform: Shape 24">
              <a:extLst>
                <a:ext uri="{FF2B5EF4-FFF2-40B4-BE49-F238E27FC236}">
                  <a16:creationId xmlns:a16="http://schemas.microsoft.com/office/drawing/2014/main" id="{C4256D93-3C2B-4553-8420-474650BDA9C0}"/>
                </a:ext>
              </a:extLst>
            </p:cNvPr>
            <p:cNvSpPr/>
            <p:nvPr/>
          </p:nvSpPr>
          <p:spPr>
            <a:xfrm>
              <a:off x="6689986" y="4529870"/>
              <a:ext cx="3135594" cy="155448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solidFill>
              <a:srgbClr val="CAAA77"/>
            </a:solidFill>
            <a:ln>
              <a:solidFill>
                <a:srgbClr val="B1B1B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Review after class</a:t>
              </a:r>
              <a:r>
                <a:rPr lang="en-US" sz="1400" u="sng" dirty="0">
                  <a:solidFill>
                    <a:prstClr val="black"/>
                  </a:solidFill>
                  <a:latin typeface="Calibri"/>
                </a:rPr>
                <a:t> </a:t>
              </a:r>
            </a:p>
            <a:p>
              <a:pPr defTabSz="533400">
                <a:lnSpc>
                  <a:spcPct val="90000"/>
                </a:lnSpc>
                <a:spcBef>
                  <a:spcPct val="0"/>
                </a:spcBef>
                <a:defRPr/>
              </a:pPr>
              <a:r>
                <a:rPr lang="en-US" sz="1400" dirty="0">
                  <a:solidFill>
                    <a:prstClr val="black"/>
                  </a:solidFill>
                  <a:latin typeface="Calibri"/>
                </a:rPr>
                <a:t>As soon after class as possible, read notes, fill in gaps and note any questions.</a:t>
              </a:r>
              <a:endParaRPr lang="en-US" sz="1400" dirty="0">
                <a:solidFill>
                  <a:prstClr val="white"/>
                </a:solidFill>
                <a:latin typeface="Calibri" panose="020F0502020204030204"/>
              </a:endParaRPr>
            </a:p>
          </p:txBody>
        </p:sp>
        <p:sp>
          <p:nvSpPr>
            <p:cNvPr id="26" name="Freeform: Shape 25">
              <a:extLst>
                <a:ext uri="{FF2B5EF4-FFF2-40B4-BE49-F238E27FC236}">
                  <a16:creationId xmlns:a16="http://schemas.microsoft.com/office/drawing/2014/main" id="{DA5B1994-6A40-43E7-9DDC-5C1EAA3C0820}"/>
                </a:ext>
              </a:extLst>
            </p:cNvPr>
            <p:cNvSpPr/>
            <p:nvPr/>
          </p:nvSpPr>
          <p:spPr>
            <a:xfrm>
              <a:off x="2593194" y="1529820"/>
              <a:ext cx="4856754" cy="4856754"/>
            </a:xfrm>
            <a:custGeom>
              <a:avLst/>
              <a:gdLst/>
              <a:ahLst/>
              <a:cxnLst/>
              <a:rect l="0" t="0" r="0" b="0"/>
              <a:pathLst>
                <a:path>
                  <a:moveTo>
                    <a:pt x="2599510" y="4850717"/>
                  </a:moveTo>
                  <a:arcTo wR="2428377" hR="2428377" stAng="5157533" swAng="484934"/>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Shape 26">
              <a:extLst>
                <a:ext uri="{FF2B5EF4-FFF2-40B4-BE49-F238E27FC236}">
                  <a16:creationId xmlns:a16="http://schemas.microsoft.com/office/drawing/2014/main" id="{90D46288-3F57-4242-BAC3-91C475879822}"/>
                </a:ext>
              </a:extLst>
            </p:cNvPr>
            <p:cNvSpPr/>
            <p:nvPr/>
          </p:nvSpPr>
          <p:spPr>
            <a:xfrm>
              <a:off x="-296417" y="4789795"/>
              <a:ext cx="3135594" cy="146304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solidFill>
              <a:srgbClr val="CAAA77"/>
            </a:solidFill>
            <a:ln>
              <a:solidFill>
                <a:srgbClr val="B1B1B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ctr" anchorCtr="0">
              <a:noAutofit/>
            </a:bodyPr>
            <a:lstStyle/>
            <a:p>
              <a:pPr algn="ctr" defTabSz="533400">
                <a:lnSpc>
                  <a:spcPct val="90000"/>
                </a:lnSpc>
                <a:spcBef>
                  <a:spcPct val="0"/>
                </a:spcBef>
                <a:spcAft>
                  <a:spcPct val="35000"/>
                </a:spcAft>
                <a:defRPr/>
              </a:pPr>
              <a:r>
                <a:rPr lang="en-US" sz="1400" b="1" u="sng" dirty="0">
                  <a:solidFill>
                    <a:prstClr val="black"/>
                  </a:solidFill>
                  <a:latin typeface="Calibri"/>
                </a:rPr>
                <a:t>Power Hours* - Retrieve-Connect-Rehearse </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Learn your material well enough that you can teach it. Ask questions such as ‘why’, ‘how’, and ‘what if’.</a:t>
              </a:r>
            </a:p>
            <a:p>
              <a:pPr marL="171450" indent="-171450" defTabSz="533400">
                <a:lnSpc>
                  <a:spcPct val="90000"/>
                </a:lnSpc>
                <a:spcBef>
                  <a:spcPct val="0"/>
                </a:spcBef>
                <a:buFont typeface="Arial" panose="020B0604020202020204" pitchFamily="34" charset="0"/>
                <a:buChar char="•"/>
                <a:defRPr/>
              </a:pPr>
              <a:r>
                <a:rPr lang="en-US" sz="1400" dirty="0">
                  <a:solidFill>
                    <a:prstClr val="black"/>
                  </a:solidFill>
                  <a:latin typeface="Calibri"/>
                </a:rPr>
                <a:t>3-5 sixty-minute study sessions per day</a:t>
              </a:r>
            </a:p>
          </p:txBody>
        </p:sp>
        <p:sp>
          <p:nvSpPr>
            <p:cNvPr id="28" name="Freeform: Shape 27">
              <a:extLst>
                <a:ext uri="{FF2B5EF4-FFF2-40B4-BE49-F238E27FC236}">
                  <a16:creationId xmlns:a16="http://schemas.microsoft.com/office/drawing/2014/main" id="{17A2DAF1-D725-43A2-BAA0-DDAF8813CF11}"/>
                </a:ext>
              </a:extLst>
            </p:cNvPr>
            <p:cNvSpPr/>
            <p:nvPr/>
          </p:nvSpPr>
          <p:spPr>
            <a:xfrm>
              <a:off x="1965920" y="1066110"/>
              <a:ext cx="4856754" cy="4856754"/>
            </a:xfrm>
            <a:custGeom>
              <a:avLst/>
              <a:gdLst/>
              <a:ahLst/>
              <a:cxnLst/>
              <a:rect l="0" t="0" r="0" b="0"/>
              <a:pathLst>
                <a:path>
                  <a:moveTo>
                    <a:pt x="177700" y="3340226"/>
                  </a:moveTo>
                  <a:arcTo wR="2428377" hR="2428377" stAng="9476696" swAng="869496"/>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Shape 28">
              <a:extLst>
                <a:ext uri="{FF2B5EF4-FFF2-40B4-BE49-F238E27FC236}">
                  <a16:creationId xmlns:a16="http://schemas.microsoft.com/office/drawing/2014/main" id="{935CC54B-E4A7-421F-8C0D-C09BD1E1B6D4}"/>
                </a:ext>
              </a:extLst>
            </p:cNvPr>
            <p:cNvSpPr/>
            <p:nvPr/>
          </p:nvSpPr>
          <p:spPr>
            <a:xfrm>
              <a:off x="-399455" y="1620447"/>
              <a:ext cx="3135594" cy="1920240"/>
            </a:xfrm>
            <a:custGeom>
              <a:avLst/>
              <a:gdLst>
                <a:gd name="connsiteX0" fmla="*/ 0 w 2285990"/>
                <a:gd name="connsiteY0" fmla="*/ 289565 h 1737354"/>
                <a:gd name="connsiteX1" fmla="*/ 289565 w 2285990"/>
                <a:gd name="connsiteY1" fmla="*/ 0 h 1737354"/>
                <a:gd name="connsiteX2" fmla="*/ 1996425 w 2285990"/>
                <a:gd name="connsiteY2" fmla="*/ 0 h 1737354"/>
                <a:gd name="connsiteX3" fmla="*/ 2285990 w 2285990"/>
                <a:gd name="connsiteY3" fmla="*/ 289565 h 1737354"/>
                <a:gd name="connsiteX4" fmla="*/ 2285990 w 2285990"/>
                <a:gd name="connsiteY4" fmla="*/ 1447789 h 1737354"/>
                <a:gd name="connsiteX5" fmla="*/ 1996425 w 2285990"/>
                <a:gd name="connsiteY5" fmla="*/ 1737354 h 1737354"/>
                <a:gd name="connsiteX6" fmla="*/ 289565 w 2285990"/>
                <a:gd name="connsiteY6" fmla="*/ 1737354 h 1737354"/>
                <a:gd name="connsiteX7" fmla="*/ 0 w 2285990"/>
                <a:gd name="connsiteY7" fmla="*/ 1447789 h 1737354"/>
                <a:gd name="connsiteX8" fmla="*/ 0 w 2285990"/>
                <a:gd name="connsiteY8" fmla="*/ 289565 h 173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5990" h="1737354">
                  <a:moveTo>
                    <a:pt x="0" y="289565"/>
                  </a:moveTo>
                  <a:cubicBezTo>
                    <a:pt x="0" y="129643"/>
                    <a:pt x="129643" y="0"/>
                    <a:pt x="289565" y="0"/>
                  </a:cubicBezTo>
                  <a:lnTo>
                    <a:pt x="1996425" y="0"/>
                  </a:lnTo>
                  <a:cubicBezTo>
                    <a:pt x="2156347" y="0"/>
                    <a:pt x="2285990" y="129643"/>
                    <a:pt x="2285990" y="289565"/>
                  </a:cubicBezTo>
                  <a:lnTo>
                    <a:pt x="2285990" y="1447789"/>
                  </a:lnTo>
                  <a:cubicBezTo>
                    <a:pt x="2285990" y="1607711"/>
                    <a:pt x="2156347" y="1737354"/>
                    <a:pt x="1996425" y="1737354"/>
                  </a:cubicBezTo>
                  <a:lnTo>
                    <a:pt x="289565" y="1737354"/>
                  </a:lnTo>
                  <a:cubicBezTo>
                    <a:pt x="129643" y="1737354"/>
                    <a:pt x="0" y="1607711"/>
                    <a:pt x="0" y="1447789"/>
                  </a:cubicBezTo>
                  <a:lnTo>
                    <a:pt x="0" y="289565"/>
                  </a:lnTo>
                  <a:close/>
                </a:path>
              </a:pathLst>
            </a:custGeom>
            <a:solidFill>
              <a:srgbClr val="CAAA77"/>
            </a:solidFill>
            <a:ln>
              <a:solidFill>
                <a:srgbClr val="B1B1B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0531" tIns="130531" rIns="130531" bIns="130531" numCol="1" spcCol="1270" anchor="t" anchorCtr="0">
              <a:noAutofit/>
            </a:bodyPr>
            <a:lstStyle/>
            <a:p>
              <a:pPr algn="ctr" defTabSz="533400">
                <a:lnSpc>
                  <a:spcPct val="90000"/>
                </a:lnSpc>
                <a:spcBef>
                  <a:spcPct val="0"/>
                </a:spcBef>
                <a:spcAft>
                  <a:spcPct val="35000"/>
                </a:spcAft>
                <a:defRPr/>
              </a:pPr>
              <a:r>
                <a:rPr lang="en-US" sz="1400" b="1" i="1" u="sng" dirty="0">
                  <a:solidFill>
                    <a:prstClr val="black"/>
                  </a:solidFill>
                  <a:latin typeface="Calibri"/>
                </a:rPr>
                <a:t>Assess your Learning</a:t>
              </a:r>
              <a:endParaRPr lang="en-US" sz="1400" i="1" dirty="0">
                <a:solidFill>
                  <a:prstClr val="black"/>
                </a:solidFill>
                <a:latin typeface="Calibri"/>
              </a:endParaRPr>
            </a:p>
            <a:p>
              <a:pPr defTabSz="533400">
                <a:lnSpc>
                  <a:spcPct val="90000"/>
                </a:lnSpc>
                <a:spcBef>
                  <a:spcPct val="0"/>
                </a:spcBef>
                <a:spcAft>
                  <a:spcPct val="35000"/>
                </a:spcAft>
                <a:defRPr/>
              </a:pPr>
              <a:r>
                <a:rPr lang="en-US" sz="1400" dirty="0">
                  <a:solidFill>
                    <a:prstClr val="black"/>
                  </a:solidFill>
                  <a:latin typeface="Calibri"/>
                </a:rPr>
                <a:t>Periodically perform reality checks</a:t>
              </a:r>
            </a:p>
            <a:p>
              <a:pPr marL="114300" lvl="1" indent="-114300" defTabSz="533400">
                <a:lnSpc>
                  <a:spcPct val="90000"/>
                </a:lnSpc>
                <a:spcBef>
                  <a:spcPct val="0"/>
                </a:spcBef>
                <a:spcAft>
                  <a:spcPct val="15000"/>
                </a:spcAft>
                <a:buFontTx/>
                <a:buChar char="•"/>
                <a:defRPr/>
              </a:pPr>
              <a:r>
                <a:rPr lang="en-US" sz="1400" dirty="0">
                  <a:solidFill>
                    <a:prstClr val="black"/>
                  </a:solidFill>
                  <a:latin typeface="Calibri"/>
                </a:rPr>
                <a:t>Am I using study methods that are effective?</a:t>
              </a:r>
            </a:p>
            <a:p>
              <a:pPr marL="114300" lvl="1" indent="-114300" defTabSz="533400">
                <a:lnSpc>
                  <a:spcPct val="90000"/>
                </a:lnSpc>
                <a:spcBef>
                  <a:spcPct val="0"/>
                </a:spcBef>
                <a:spcAft>
                  <a:spcPct val="15000"/>
                </a:spcAft>
                <a:buFontTx/>
                <a:buChar char="•"/>
                <a:defRPr/>
              </a:pPr>
              <a:r>
                <a:rPr lang="en-US" sz="1400" dirty="0">
                  <a:solidFill>
                    <a:prstClr val="black"/>
                  </a:solidFill>
                  <a:latin typeface="Calibri"/>
                </a:rPr>
                <a:t>Do I understand the material enough to teach it to others?</a:t>
              </a:r>
            </a:p>
            <a:p>
              <a:pPr marL="114300" lvl="1" indent="-114300" defTabSz="533400">
                <a:lnSpc>
                  <a:spcPct val="90000"/>
                </a:lnSpc>
                <a:spcBef>
                  <a:spcPct val="0"/>
                </a:spcBef>
                <a:spcAft>
                  <a:spcPct val="15000"/>
                </a:spcAft>
                <a:buFontTx/>
                <a:buChar char="•"/>
                <a:defRPr/>
              </a:pPr>
              <a:r>
                <a:rPr lang="en-US" sz="1400" dirty="0">
                  <a:solidFill>
                    <a:prstClr val="black"/>
                  </a:solidFill>
                  <a:latin typeface="Calibri"/>
                </a:rPr>
                <a:t>Weekend Reviews – Review material from the week to make connections and begin preparing for the coming week.</a:t>
              </a:r>
              <a:endParaRPr lang="en-US" sz="1400" dirty="0">
                <a:solidFill>
                  <a:prstClr val="white"/>
                </a:solidFill>
                <a:latin typeface="Calibri" panose="020F0502020204030204"/>
              </a:endParaRPr>
            </a:p>
            <a:p>
              <a:pPr marL="114300" lvl="1" indent="-114300" defTabSz="533400">
                <a:lnSpc>
                  <a:spcPct val="90000"/>
                </a:lnSpc>
                <a:spcBef>
                  <a:spcPct val="0"/>
                </a:spcBef>
                <a:spcAft>
                  <a:spcPct val="15000"/>
                </a:spcAft>
                <a:buFontTx/>
                <a:buChar char="•"/>
                <a:defRPr/>
              </a:pPr>
              <a:endParaRPr lang="en-US" sz="1400" dirty="0">
                <a:solidFill>
                  <a:prstClr val="white"/>
                </a:solidFill>
                <a:latin typeface="Calibri" panose="020F0502020204030204"/>
              </a:endParaRPr>
            </a:p>
          </p:txBody>
        </p:sp>
        <p:sp>
          <p:nvSpPr>
            <p:cNvPr id="30" name="Freeform: Shape 29">
              <a:extLst>
                <a:ext uri="{FF2B5EF4-FFF2-40B4-BE49-F238E27FC236}">
                  <a16:creationId xmlns:a16="http://schemas.microsoft.com/office/drawing/2014/main" id="{303B3694-9AE4-4216-BE87-F1E6D4876D67}"/>
                </a:ext>
              </a:extLst>
            </p:cNvPr>
            <p:cNvSpPr/>
            <p:nvPr/>
          </p:nvSpPr>
          <p:spPr>
            <a:xfrm>
              <a:off x="1664645" y="695653"/>
              <a:ext cx="5191296" cy="5098650"/>
            </a:xfrm>
            <a:custGeom>
              <a:avLst/>
              <a:gdLst/>
              <a:ahLst/>
              <a:cxnLst/>
              <a:rect l="0" t="0" r="0" b="0"/>
              <a:pathLst>
                <a:path>
                  <a:moveTo>
                    <a:pt x="735889" y="686969"/>
                  </a:moveTo>
                  <a:arcTo wR="2428377" hR="2428377" stAng="13548972" swAng="726278"/>
                </a:path>
              </a:pathLst>
            </a:custGeom>
            <a:noFill/>
            <a:ln w="38100">
              <a:solidFill>
                <a:srgbClr val="6A0032"/>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grpSp>
        <p:nvGrpSpPr>
          <p:cNvPr id="5" name="Group 4">
            <a:extLst>
              <a:ext uri="{FF2B5EF4-FFF2-40B4-BE49-F238E27FC236}">
                <a16:creationId xmlns:a16="http://schemas.microsoft.com/office/drawing/2014/main" id="{8FD59F4D-5DA1-4E50-A6BD-62FCF8BE9093}"/>
              </a:ext>
            </a:extLst>
          </p:cNvPr>
          <p:cNvGrpSpPr/>
          <p:nvPr/>
        </p:nvGrpSpPr>
        <p:grpSpPr>
          <a:xfrm>
            <a:off x="3950637" y="94576"/>
            <a:ext cx="528637" cy="774127"/>
            <a:chOff x="1924493" y="1243955"/>
            <a:chExt cx="528637" cy="774127"/>
          </a:xfrm>
        </p:grpSpPr>
        <p:pic>
          <p:nvPicPr>
            <p:cNvPr id="6" name="Picture 5" descr="A picture containing drawing&#10;&#10;Description automatically generated">
              <a:extLst>
                <a:ext uri="{FF2B5EF4-FFF2-40B4-BE49-F238E27FC236}">
                  <a16:creationId xmlns:a16="http://schemas.microsoft.com/office/drawing/2014/main" id="{6027195C-766B-459E-AF99-5CB1DBFDF6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4493" y="1243955"/>
              <a:ext cx="528637" cy="742228"/>
            </a:xfrm>
            <a:prstGeom prst="rect">
              <a:avLst/>
            </a:prstGeom>
          </p:spPr>
        </p:pic>
        <p:sp>
          <p:nvSpPr>
            <p:cNvPr id="7" name="TextBox 6">
              <a:extLst>
                <a:ext uri="{FF2B5EF4-FFF2-40B4-BE49-F238E27FC236}">
                  <a16:creationId xmlns:a16="http://schemas.microsoft.com/office/drawing/2014/main" id="{36DF90FD-D3D0-4815-A503-1F7EA974A119}"/>
                </a:ext>
              </a:extLst>
            </p:cNvPr>
            <p:cNvSpPr txBox="1"/>
            <p:nvPr/>
          </p:nvSpPr>
          <p:spPr>
            <a:xfrm>
              <a:off x="1960322" y="1648750"/>
              <a:ext cx="456978" cy="369332"/>
            </a:xfrm>
            <a:prstGeom prst="rect">
              <a:avLst/>
            </a:prstGeom>
            <a:noFill/>
          </p:spPr>
          <p:txBody>
            <a:bodyPr wrap="square" rtlCol="0">
              <a:spAutoFit/>
            </a:bodyPr>
            <a:lstStyle/>
            <a:p>
              <a:pPr>
                <a:defRPr/>
              </a:pPr>
              <a:r>
                <a:rPr lang="en-US" b="1" dirty="0">
                  <a:solidFill>
                    <a:srgbClr val="FFDD55"/>
                  </a:solidFill>
                  <a:latin typeface="Calibri" panose="020F0502020204030204"/>
                </a:rPr>
                <a:t>1</a:t>
              </a:r>
              <a:r>
                <a:rPr lang="en-US" b="1" baseline="30000" dirty="0">
                  <a:solidFill>
                    <a:srgbClr val="FFDD55"/>
                  </a:solidFill>
                  <a:latin typeface="Calibri" panose="020F0502020204030204"/>
                </a:rPr>
                <a:t>ST</a:t>
              </a:r>
              <a:r>
                <a:rPr lang="en-US" b="1" dirty="0">
                  <a:solidFill>
                    <a:srgbClr val="FFDD55"/>
                  </a:solidFill>
                  <a:latin typeface="Calibri" panose="020F0502020204030204"/>
                </a:rPr>
                <a:t> </a:t>
              </a:r>
            </a:p>
          </p:txBody>
        </p:sp>
      </p:grpSp>
      <p:grpSp>
        <p:nvGrpSpPr>
          <p:cNvPr id="8" name="Group 7">
            <a:extLst>
              <a:ext uri="{FF2B5EF4-FFF2-40B4-BE49-F238E27FC236}">
                <a16:creationId xmlns:a16="http://schemas.microsoft.com/office/drawing/2014/main" id="{3BFC1C00-1AE7-4D6B-A4F2-76FB07CD291E}"/>
              </a:ext>
            </a:extLst>
          </p:cNvPr>
          <p:cNvGrpSpPr/>
          <p:nvPr/>
        </p:nvGrpSpPr>
        <p:grpSpPr>
          <a:xfrm rot="20851815">
            <a:off x="11366644" y="1401526"/>
            <a:ext cx="649136" cy="768108"/>
            <a:chOff x="3603885" y="1801517"/>
            <a:chExt cx="649136" cy="768108"/>
          </a:xfrm>
        </p:grpSpPr>
        <p:pic>
          <p:nvPicPr>
            <p:cNvPr id="9" name="Picture 8" descr="A picture containing drawing&#10;&#10;Description automatically generated">
              <a:extLst>
                <a:ext uri="{FF2B5EF4-FFF2-40B4-BE49-F238E27FC236}">
                  <a16:creationId xmlns:a16="http://schemas.microsoft.com/office/drawing/2014/main" id="{46022627-84AA-4C11-9C4F-17DABCCCA7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3885" y="1801517"/>
              <a:ext cx="528637" cy="742228"/>
            </a:xfrm>
            <a:prstGeom prst="rect">
              <a:avLst/>
            </a:prstGeom>
          </p:spPr>
        </p:pic>
        <p:sp>
          <p:nvSpPr>
            <p:cNvPr id="10" name="TextBox 9">
              <a:extLst>
                <a:ext uri="{FF2B5EF4-FFF2-40B4-BE49-F238E27FC236}">
                  <a16:creationId xmlns:a16="http://schemas.microsoft.com/office/drawing/2014/main" id="{29ECC9E5-30FB-483E-AD8C-B0DACF9458A5}"/>
                </a:ext>
              </a:extLst>
            </p:cNvPr>
            <p:cNvSpPr txBox="1"/>
            <p:nvPr/>
          </p:nvSpPr>
          <p:spPr>
            <a:xfrm>
              <a:off x="3607814" y="2200293"/>
              <a:ext cx="645207" cy="369332"/>
            </a:xfrm>
            <a:prstGeom prst="rect">
              <a:avLst/>
            </a:prstGeom>
            <a:noFill/>
          </p:spPr>
          <p:txBody>
            <a:bodyPr wrap="square" rtlCol="0">
              <a:spAutoFit/>
            </a:bodyPr>
            <a:lstStyle/>
            <a:p>
              <a:pPr>
                <a:defRPr/>
              </a:pPr>
              <a:r>
                <a:rPr lang="en-US" b="1" dirty="0">
                  <a:solidFill>
                    <a:srgbClr val="FFDD55"/>
                  </a:solidFill>
                  <a:latin typeface="Calibri" panose="020F0502020204030204"/>
                </a:rPr>
                <a:t>2</a:t>
              </a:r>
              <a:r>
                <a:rPr lang="en-US" b="1" baseline="30000" dirty="0">
                  <a:solidFill>
                    <a:srgbClr val="FFDD55"/>
                  </a:solidFill>
                  <a:latin typeface="Calibri" panose="020F0502020204030204"/>
                </a:rPr>
                <a:t>ND</a:t>
              </a:r>
              <a:r>
                <a:rPr lang="en-US" b="1" dirty="0">
                  <a:solidFill>
                    <a:srgbClr val="FFDD55"/>
                  </a:solidFill>
                  <a:latin typeface="Calibri" panose="020F0502020204030204"/>
                </a:rPr>
                <a:t> </a:t>
              </a:r>
            </a:p>
          </p:txBody>
        </p:sp>
      </p:grpSp>
      <p:grpSp>
        <p:nvGrpSpPr>
          <p:cNvPr id="11" name="Group 10">
            <a:extLst>
              <a:ext uri="{FF2B5EF4-FFF2-40B4-BE49-F238E27FC236}">
                <a16:creationId xmlns:a16="http://schemas.microsoft.com/office/drawing/2014/main" id="{93DD0E98-8CC2-4281-85BF-36B9099512B8}"/>
              </a:ext>
            </a:extLst>
          </p:cNvPr>
          <p:cNvGrpSpPr/>
          <p:nvPr/>
        </p:nvGrpSpPr>
        <p:grpSpPr>
          <a:xfrm rot="20945019">
            <a:off x="11028349" y="4243085"/>
            <a:ext cx="645207" cy="764609"/>
            <a:chOff x="5011479" y="1801517"/>
            <a:chExt cx="645207" cy="764609"/>
          </a:xfrm>
        </p:grpSpPr>
        <p:pic>
          <p:nvPicPr>
            <p:cNvPr id="12" name="Picture 11" descr="A picture containing drawing&#10;&#10;Description automatically generated">
              <a:extLst>
                <a:ext uri="{FF2B5EF4-FFF2-40B4-BE49-F238E27FC236}">
                  <a16:creationId xmlns:a16="http://schemas.microsoft.com/office/drawing/2014/main" id="{57B6BF58-46D2-4236-AA9E-AFC22F7022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1479" y="1801517"/>
              <a:ext cx="528637" cy="742228"/>
            </a:xfrm>
            <a:prstGeom prst="rect">
              <a:avLst/>
            </a:prstGeom>
          </p:spPr>
        </p:pic>
        <p:sp>
          <p:nvSpPr>
            <p:cNvPr id="13" name="TextBox 12">
              <a:extLst>
                <a:ext uri="{FF2B5EF4-FFF2-40B4-BE49-F238E27FC236}">
                  <a16:creationId xmlns:a16="http://schemas.microsoft.com/office/drawing/2014/main" id="{371AB680-0608-42BB-87EE-E6E7D2DA09BF}"/>
                </a:ext>
              </a:extLst>
            </p:cNvPr>
            <p:cNvSpPr txBox="1"/>
            <p:nvPr/>
          </p:nvSpPr>
          <p:spPr>
            <a:xfrm>
              <a:off x="5011479" y="2196794"/>
              <a:ext cx="645207" cy="369332"/>
            </a:xfrm>
            <a:prstGeom prst="rect">
              <a:avLst/>
            </a:prstGeom>
            <a:noFill/>
          </p:spPr>
          <p:txBody>
            <a:bodyPr wrap="square" rtlCol="0">
              <a:spAutoFit/>
            </a:bodyPr>
            <a:lstStyle/>
            <a:p>
              <a:pPr>
                <a:defRPr/>
              </a:pPr>
              <a:r>
                <a:rPr lang="en-US" b="1" dirty="0">
                  <a:solidFill>
                    <a:srgbClr val="FFDD55"/>
                  </a:solidFill>
                  <a:latin typeface="Calibri" panose="020F0502020204030204"/>
                </a:rPr>
                <a:t>3</a:t>
              </a:r>
              <a:r>
                <a:rPr lang="en-US" b="1" baseline="30000" dirty="0">
                  <a:solidFill>
                    <a:srgbClr val="FFDD55"/>
                  </a:solidFill>
                  <a:latin typeface="Calibri" panose="020F0502020204030204"/>
                </a:rPr>
                <a:t>RD</a:t>
              </a:r>
              <a:r>
                <a:rPr lang="en-US" b="1" dirty="0">
                  <a:solidFill>
                    <a:srgbClr val="FFDD55"/>
                  </a:solidFill>
                  <a:latin typeface="Calibri" panose="020F0502020204030204"/>
                </a:rPr>
                <a:t>  </a:t>
              </a:r>
            </a:p>
          </p:txBody>
        </p:sp>
      </p:grpSp>
      <p:grpSp>
        <p:nvGrpSpPr>
          <p:cNvPr id="14" name="Group 13">
            <a:extLst>
              <a:ext uri="{FF2B5EF4-FFF2-40B4-BE49-F238E27FC236}">
                <a16:creationId xmlns:a16="http://schemas.microsoft.com/office/drawing/2014/main" id="{51031E33-B084-4F60-8E41-BC0A3F90BF36}"/>
              </a:ext>
            </a:extLst>
          </p:cNvPr>
          <p:cNvGrpSpPr/>
          <p:nvPr/>
        </p:nvGrpSpPr>
        <p:grpSpPr>
          <a:xfrm>
            <a:off x="322583" y="4198105"/>
            <a:ext cx="655840" cy="783967"/>
            <a:chOff x="3296093" y="3157816"/>
            <a:chExt cx="655840" cy="783967"/>
          </a:xfrm>
        </p:grpSpPr>
        <p:pic>
          <p:nvPicPr>
            <p:cNvPr id="15" name="Picture 14" descr="A picture containing drawing&#10;&#10;Description automatically generated">
              <a:extLst>
                <a:ext uri="{FF2B5EF4-FFF2-40B4-BE49-F238E27FC236}">
                  <a16:creationId xmlns:a16="http://schemas.microsoft.com/office/drawing/2014/main" id="{BF11FB74-A34E-48BC-8B94-ECFDEF6583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093" y="3157816"/>
              <a:ext cx="528637" cy="742228"/>
            </a:xfrm>
            <a:prstGeom prst="rect">
              <a:avLst/>
            </a:prstGeom>
          </p:spPr>
        </p:pic>
        <p:sp>
          <p:nvSpPr>
            <p:cNvPr id="16" name="TextBox 15">
              <a:extLst>
                <a:ext uri="{FF2B5EF4-FFF2-40B4-BE49-F238E27FC236}">
                  <a16:creationId xmlns:a16="http://schemas.microsoft.com/office/drawing/2014/main" id="{8BC9749B-ED37-4F37-A02F-BA750341CF86}"/>
                </a:ext>
              </a:extLst>
            </p:cNvPr>
            <p:cNvSpPr txBox="1"/>
            <p:nvPr/>
          </p:nvSpPr>
          <p:spPr>
            <a:xfrm>
              <a:off x="3306726" y="3572451"/>
              <a:ext cx="645207" cy="369332"/>
            </a:xfrm>
            <a:prstGeom prst="rect">
              <a:avLst/>
            </a:prstGeom>
            <a:noFill/>
          </p:spPr>
          <p:txBody>
            <a:bodyPr wrap="square" rtlCol="0">
              <a:spAutoFit/>
            </a:bodyPr>
            <a:lstStyle/>
            <a:p>
              <a:pPr>
                <a:defRPr/>
              </a:pPr>
              <a:r>
                <a:rPr lang="en-US" b="1" dirty="0">
                  <a:solidFill>
                    <a:srgbClr val="FFDD55"/>
                  </a:solidFill>
                  <a:latin typeface="Calibri" panose="020F0502020204030204"/>
                </a:rPr>
                <a:t>4</a:t>
              </a:r>
              <a:r>
                <a:rPr lang="en-US" b="1" baseline="30000" dirty="0">
                  <a:solidFill>
                    <a:srgbClr val="FFDD55"/>
                  </a:solidFill>
                  <a:latin typeface="Calibri" panose="020F0502020204030204"/>
                </a:rPr>
                <a:t>TH</a:t>
              </a:r>
              <a:r>
                <a:rPr lang="en-US" b="1" dirty="0">
                  <a:solidFill>
                    <a:srgbClr val="FFDD55"/>
                  </a:solidFill>
                  <a:latin typeface="Calibri" panose="020F0502020204030204"/>
                </a:rPr>
                <a:t>   </a:t>
              </a:r>
            </a:p>
          </p:txBody>
        </p:sp>
      </p:grpSp>
      <p:grpSp>
        <p:nvGrpSpPr>
          <p:cNvPr id="17" name="Group 16">
            <a:extLst>
              <a:ext uri="{FF2B5EF4-FFF2-40B4-BE49-F238E27FC236}">
                <a16:creationId xmlns:a16="http://schemas.microsoft.com/office/drawing/2014/main" id="{4AA8BC9B-89E0-458A-84FC-0B6DDB4EC568}"/>
              </a:ext>
            </a:extLst>
          </p:cNvPr>
          <p:cNvGrpSpPr/>
          <p:nvPr/>
        </p:nvGrpSpPr>
        <p:grpSpPr>
          <a:xfrm rot="508019">
            <a:off x="261373" y="1114622"/>
            <a:ext cx="658501" cy="763494"/>
            <a:chOff x="1287258" y="4121834"/>
            <a:chExt cx="658501" cy="763494"/>
          </a:xfrm>
        </p:grpSpPr>
        <p:pic>
          <p:nvPicPr>
            <p:cNvPr id="18" name="Picture 17" descr="A picture containing drawing&#10;&#10;Description automatically generated">
              <a:extLst>
                <a:ext uri="{FF2B5EF4-FFF2-40B4-BE49-F238E27FC236}">
                  <a16:creationId xmlns:a16="http://schemas.microsoft.com/office/drawing/2014/main" id="{98596AA6-87CE-41AA-98ED-BFA7FBB674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7258" y="4121834"/>
              <a:ext cx="528637" cy="742228"/>
            </a:xfrm>
            <a:prstGeom prst="rect">
              <a:avLst/>
            </a:prstGeom>
          </p:spPr>
        </p:pic>
        <p:sp>
          <p:nvSpPr>
            <p:cNvPr id="19" name="TextBox 18">
              <a:extLst>
                <a:ext uri="{FF2B5EF4-FFF2-40B4-BE49-F238E27FC236}">
                  <a16:creationId xmlns:a16="http://schemas.microsoft.com/office/drawing/2014/main" id="{3A0AEE76-700D-4260-BE7E-61CDCCC6954F}"/>
                </a:ext>
              </a:extLst>
            </p:cNvPr>
            <p:cNvSpPr txBox="1"/>
            <p:nvPr/>
          </p:nvSpPr>
          <p:spPr>
            <a:xfrm>
              <a:off x="1300552" y="4515996"/>
              <a:ext cx="645207" cy="369332"/>
            </a:xfrm>
            <a:prstGeom prst="rect">
              <a:avLst/>
            </a:prstGeom>
            <a:noFill/>
          </p:spPr>
          <p:txBody>
            <a:bodyPr wrap="square" rtlCol="0">
              <a:spAutoFit/>
            </a:bodyPr>
            <a:lstStyle/>
            <a:p>
              <a:pPr>
                <a:defRPr/>
              </a:pPr>
              <a:r>
                <a:rPr lang="en-US" b="1" dirty="0">
                  <a:solidFill>
                    <a:srgbClr val="FFDD55"/>
                  </a:solidFill>
                  <a:latin typeface="Calibri" panose="020F0502020204030204"/>
                </a:rPr>
                <a:t>5</a:t>
              </a:r>
              <a:r>
                <a:rPr lang="en-US" b="1" baseline="30000" dirty="0">
                  <a:solidFill>
                    <a:srgbClr val="FFDD55"/>
                  </a:solidFill>
                  <a:latin typeface="Calibri" panose="020F0502020204030204"/>
                </a:rPr>
                <a:t>TH</a:t>
              </a:r>
              <a:r>
                <a:rPr lang="en-US" b="1" dirty="0">
                  <a:solidFill>
                    <a:srgbClr val="FFDD55"/>
                  </a:solidFill>
                  <a:latin typeface="Calibri" panose="020F0502020204030204"/>
                </a:rPr>
                <a:t>   </a:t>
              </a:r>
            </a:p>
          </p:txBody>
        </p:sp>
      </p:grpSp>
      <p:pic>
        <p:nvPicPr>
          <p:cNvPr id="42" name="Picture 41">
            <a:extLst>
              <a:ext uri="{FF2B5EF4-FFF2-40B4-BE49-F238E27FC236}">
                <a16:creationId xmlns:a16="http://schemas.microsoft.com/office/drawing/2014/main" id="{2C1A5446-8A6A-4F4F-945D-9B093888EB49}"/>
              </a:ext>
            </a:extLst>
          </p:cNvPr>
          <p:cNvPicPr>
            <a:picLocks noChangeAspect="1"/>
          </p:cNvPicPr>
          <p:nvPr/>
        </p:nvPicPr>
        <p:blipFill>
          <a:blip r:embed="rId4"/>
          <a:stretch>
            <a:fillRect/>
          </a:stretch>
        </p:blipFill>
        <p:spPr>
          <a:xfrm>
            <a:off x="9196876" y="198885"/>
            <a:ext cx="749873" cy="749873"/>
          </a:xfrm>
          <a:prstGeom prst="rect">
            <a:avLst/>
          </a:prstGeom>
        </p:spPr>
      </p:pic>
      <p:pic>
        <p:nvPicPr>
          <p:cNvPr id="43" name="Picture 42">
            <a:extLst>
              <a:ext uri="{FF2B5EF4-FFF2-40B4-BE49-F238E27FC236}">
                <a16:creationId xmlns:a16="http://schemas.microsoft.com/office/drawing/2014/main" id="{A4A9C236-359B-4C0C-84DE-DA30FF762B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2575" y="21142"/>
            <a:ext cx="3006223" cy="991255"/>
          </a:xfrm>
          <a:prstGeom prst="rect">
            <a:avLst/>
          </a:prstGeom>
        </p:spPr>
      </p:pic>
      <p:sp>
        <p:nvSpPr>
          <p:cNvPr id="44" name="TextBox 43">
            <a:extLst>
              <a:ext uri="{FF2B5EF4-FFF2-40B4-BE49-F238E27FC236}">
                <a16:creationId xmlns:a16="http://schemas.microsoft.com/office/drawing/2014/main" id="{8F729863-04E1-4BF8-8651-744DD3EDCF10}"/>
              </a:ext>
            </a:extLst>
          </p:cNvPr>
          <p:cNvSpPr txBox="1"/>
          <p:nvPr/>
        </p:nvSpPr>
        <p:spPr>
          <a:xfrm>
            <a:off x="10075535" y="236717"/>
            <a:ext cx="3006223" cy="646331"/>
          </a:xfrm>
          <a:prstGeom prst="rect">
            <a:avLst/>
          </a:prstGeom>
          <a:noFill/>
        </p:spPr>
        <p:txBody>
          <a:bodyPr wrap="square" rtlCol="0">
            <a:spAutoFit/>
          </a:bodyPr>
          <a:lstStyle/>
          <a:p>
            <a:pPr defTabSz="342900">
              <a:defRPr/>
            </a:pPr>
            <a:r>
              <a:rPr lang="en-US" b="1" dirty="0">
                <a:solidFill>
                  <a:srgbClr val="6A0032"/>
                </a:solidFill>
                <a:latin typeface="Bradley Hand ITC" panose="03070402050302030203" pitchFamily="66" charset="0"/>
              </a:rPr>
              <a:t>Study Cycle for </a:t>
            </a:r>
          </a:p>
          <a:p>
            <a:pPr defTabSz="342900">
              <a:defRPr/>
            </a:pPr>
            <a:r>
              <a:rPr lang="en-US" b="1" dirty="0">
                <a:solidFill>
                  <a:srgbClr val="6A0032"/>
                </a:solidFill>
                <a:latin typeface="Bradley Hand ITC" panose="03070402050302030203" pitchFamily="66" charset="0"/>
              </a:rPr>
              <a:t>History Courses</a:t>
            </a:r>
          </a:p>
        </p:txBody>
      </p:sp>
      <p:sp>
        <p:nvSpPr>
          <p:cNvPr id="48" name="TextBox 47">
            <a:extLst>
              <a:ext uri="{FF2B5EF4-FFF2-40B4-BE49-F238E27FC236}">
                <a16:creationId xmlns:a16="http://schemas.microsoft.com/office/drawing/2014/main" id="{8B9F667E-8F7E-4DB5-9BE2-EBFA0FD3E03F}"/>
              </a:ext>
            </a:extLst>
          </p:cNvPr>
          <p:cNvSpPr txBox="1"/>
          <p:nvPr/>
        </p:nvSpPr>
        <p:spPr>
          <a:xfrm>
            <a:off x="3837818" y="1403587"/>
            <a:ext cx="4578416" cy="4924425"/>
          </a:xfrm>
          <a:prstGeom prst="rect">
            <a:avLst/>
          </a:prstGeom>
          <a:noFill/>
        </p:spPr>
        <p:txBody>
          <a:bodyPr wrap="square" rtlCol="0">
            <a:spAutoFit/>
          </a:bodyPr>
          <a:lstStyle/>
          <a:p>
            <a:pPr>
              <a:defRPr/>
            </a:pPr>
            <a:r>
              <a:rPr lang="en-US" sz="1400" b="1" dirty="0">
                <a:solidFill>
                  <a:prstClr val="black"/>
                </a:solidFill>
                <a:latin typeface="Calibri" panose="020F0502020204030204"/>
              </a:rPr>
              <a:t>*Power Hours – Retrieve-Connect-Rehearse</a:t>
            </a:r>
          </a:p>
          <a:p>
            <a:pPr marL="171450" indent="-171450" defTabSz="342900">
              <a:buFontTx/>
              <a:buAutoNum type="arabicPeriod"/>
              <a:defRPr/>
            </a:pPr>
            <a:r>
              <a:rPr lang="en-US" sz="1200" b="1" dirty="0">
                <a:solidFill>
                  <a:prstClr val="black"/>
                </a:solidFill>
                <a:latin typeface="Calibri" panose="020F0502020204030204"/>
              </a:rPr>
              <a:t>Study with focus </a:t>
            </a:r>
            <a:r>
              <a:rPr lang="en-US" sz="1200" dirty="0">
                <a:solidFill>
                  <a:prstClr val="black"/>
                </a:solidFill>
                <a:latin typeface="Calibri" panose="020F0502020204030204"/>
              </a:rPr>
              <a:t>(30-50 min): Interact with material—read, make notes of your reading, study a recorded lecture, make notes while studying the lecture, summarize lecture, reading or film notes, make timelines, identify and describe major individuals and events, test your ability to recall, make yourself quiz questions and test yourself, attempt to answer questions that are driving the content, engage in pre-writing to prepare for an essay, try teaching the content to a classmate or stuffed animal, take advantage of instructor-provided study guides, develop a study guide from lecture outlines and learning goals for the class meeting, module or unit.  (When you make notes, record source and page numbers so you can retrace your steps.)</a:t>
            </a:r>
          </a:p>
          <a:p>
            <a:pPr marL="171450" indent="-171450" defTabSz="342900">
              <a:buFontTx/>
              <a:buAutoNum type="arabicPeriod"/>
              <a:defRPr/>
            </a:pPr>
            <a:r>
              <a:rPr lang="en-US" sz="1200" b="1" dirty="0">
                <a:solidFill>
                  <a:prstClr val="black"/>
                </a:solidFill>
                <a:latin typeface="Calibri" panose="020F0502020204030204"/>
              </a:rPr>
              <a:t>Reward yourself </a:t>
            </a:r>
            <a:r>
              <a:rPr lang="en-US" sz="1200" dirty="0">
                <a:solidFill>
                  <a:prstClr val="black"/>
                </a:solidFill>
                <a:latin typeface="Calibri" panose="020F0502020204030204"/>
              </a:rPr>
              <a:t>(10-15 min): clear your head—go for a short walk, get a healthy snack, etc.</a:t>
            </a:r>
          </a:p>
          <a:p>
            <a:pPr marL="171450" indent="-171450" defTabSz="342900">
              <a:buFontTx/>
              <a:buAutoNum type="arabicPeriod"/>
              <a:defRPr/>
            </a:pPr>
            <a:r>
              <a:rPr lang="en-US" sz="1200" b="1" dirty="0">
                <a:solidFill>
                  <a:prstClr val="black"/>
                </a:solidFill>
                <a:latin typeface="Calibri" panose="020F0502020204030204"/>
              </a:rPr>
              <a:t>Review</a:t>
            </a:r>
            <a:r>
              <a:rPr lang="en-US" sz="1200" dirty="0">
                <a:solidFill>
                  <a:prstClr val="black"/>
                </a:solidFill>
                <a:latin typeface="Calibri" panose="020F0502020204030204"/>
              </a:rPr>
              <a:t> (5 min): Go over what you just studied—summarize, wrap up, compare what you studied to your goals </a:t>
            </a:r>
          </a:p>
          <a:p>
            <a:pPr marL="171450" indent="-171450" defTabSz="342900">
              <a:buFontTx/>
              <a:buAutoNum type="arabicPeriod"/>
              <a:defRPr/>
            </a:pPr>
            <a:r>
              <a:rPr lang="en-US" sz="1200" b="1" dirty="0">
                <a:solidFill>
                  <a:prstClr val="black"/>
                </a:solidFill>
                <a:latin typeface="Calibri" panose="020F0502020204030204"/>
              </a:rPr>
              <a:t>Choose:   </a:t>
            </a: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continue studying?</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take a break? </a:t>
            </a:r>
          </a:p>
          <a:p>
            <a:pPr marL="628650" lvl="1" indent="-171450">
              <a:buClr>
                <a:srgbClr val="6A0032"/>
              </a:buClr>
              <a:buFont typeface="Arial" panose="020B0604020202020204" pitchFamily="34" charset="0"/>
              <a:buChar char="•"/>
              <a:defRPr/>
            </a:pPr>
            <a:r>
              <a:rPr lang="en-US" sz="1200" dirty="0">
                <a:solidFill>
                  <a:prstClr val="black"/>
                </a:solidFill>
                <a:latin typeface="Calibri" panose="020F0502020204030204"/>
              </a:rPr>
              <a:t>Should I change tasks or subject? </a:t>
            </a:r>
          </a:p>
          <a:p>
            <a:pPr>
              <a:buClr>
                <a:srgbClr val="6A0032"/>
              </a:buClr>
              <a:defRPr/>
            </a:pPr>
            <a:r>
              <a:rPr lang="en-US" sz="1200" dirty="0">
                <a:solidFill>
                  <a:prstClr val="black"/>
                </a:solidFill>
                <a:latin typeface="Calibri" panose="020F0502020204030204"/>
              </a:rPr>
              <a:t>Note: if you schedule 3-5 Power Hours into your day, divide this time between your course load. Try to avoid spending an entire 3-5 hours on a single course subject, which is known as mass practice. You might do this to cram for an exam. Cramming does not optimize learning even if you earn a high score. </a:t>
            </a:r>
          </a:p>
        </p:txBody>
      </p:sp>
      <p:sp>
        <p:nvSpPr>
          <p:cNvPr id="3" name="Rectangle 2">
            <a:extLst>
              <a:ext uri="{FF2B5EF4-FFF2-40B4-BE49-F238E27FC236}">
                <a16:creationId xmlns:a16="http://schemas.microsoft.com/office/drawing/2014/main" id="{B98D8322-24AD-29FF-6CB9-E3D0FF3C6B22}"/>
              </a:ext>
            </a:extLst>
          </p:cNvPr>
          <p:cNvSpPr/>
          <p:nvPr/>
        </p:nvSpPr>
        <p:spPr>
          <a:xfrm>
            <a:off x="154074" y="6587837"/>
            <a:ext cx="11360483" cy="261610"/>
          </a:xfrm>
          <a:prstGeom prst="rect">
            <a:avLst/>
          </a:prstGeom>
        </p:spPr>
        <p:txBody>
          <a:bodyPr wrap="square">
            <a:spAutoFit/>
          </a:bodyPr>
          <a:lstStyle/>
          <a:p>
            <a:pPr algn="ctr">
              <a:defRPr/>
            </a:pPr>
            <a:r>
              <a:rPr lang="en-US" sz="1100" dirty="0">
                <a:solidFill>
                  <a:prstClr val="black"/>
                </a:solidFill>
                <a:latin typeface="Calibri" panose="020F0502020204030204"/>
              </a:rPr>
              <a:t>Adapted from </a:t>
            </a:r>
            <a:r>
              <a:rPr lang="en-US" sz="1100" dirty="0">
                <a:solidFill>
                  <a:prstClr val="black"/>
                </a:solidFill>
                <a:latin typeface="Calibri" panose="020F0502020204030204"/>
                <a:hlinkClick r:id="rId6"/>
              </a:rPr>
              <a:t>https://www.lsu.edu/cas/earnbettergrades/note-based.php</a:t>
            </a:r>
            <a:r>
              <a:rPr lang="en-US" sz="1100" dirty="0">
                <a:solidFill>
                  <a:prstClr val="black"/>
                </a:solidFill>
                <a:latin typeface="Calibri" panose="020F0502020204030204"/>
              </a:rPr>
              <a:t>; Saundra McGuire, </a:t>
            </a:r>
            <a:r>
              <a:rPr lang="en-US" sz="1100" i="1" dirty="0">
                <a:solidFill>
                  <a:prstClr val="black"/>
                </a:solidFill>
                <a:latin typeface="Calibri" panose="020F0502020204030204"/>
              </a:rPr>
              <a:t>Teach students how to learn</a:t>
            </a:r>
            <a:r>
              <a:rPr lang="en-US" sz="1100" dirty="0">
                <a:solidFill>
                  <a:prstClr val="black"/>
                </a:solidFill>
                <a:latin typeface="Calibri" panose="020F0502020204030204"/>
              </a:rPr>
              <a:t> (2015); updated 22 December 2022</a:t>
            </a:r>
          </a:p>
        </p:txBody>
      </p:sp>
    </p:spTree>
    <p:extLst>
      <p:ext uri="{BB962C8B-B14F-4D97-AF65-F5344CB8AC3E}">
        <p14:creationId xmlns:p14="http://schemas.microsoft.com/office/powerpoint/2010/main" val="2698081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TotalTime>
  <Words>2585</Words>
  <Application>Microsoft Office PowerPoint</Application>
  <PresentationFormat>Widescreen</PresentationFormat>
  <Paragraphs>187</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Bradley Hand ITC</vt:lpstr>
      <vt:lpstr>Calibri</vt:lpstr>
      <vt:lpstr>Calibri Light</vt:lpstr>
      <vt:lpstr>Office Theme</vt:lpstr>
      <vt:lpstr>Study Cycle</vt:lpstr>
      <vt:lpstr>PowerPoint Presentation</vt:lpstr>
      <vt:lpstr>PowerPoint Presentation</vt:lpstr>
      <vt:lpstr>PowerPoint Presentation</vt:lpstr>
      <vt:lpstr>PowerPoint Presentation</vt:lpstr>
      <vt:lpstr>Discipline-specific “Power-Hour”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Stallbaumer, Lisa M</dc:creator>
  <cp:lastModifiedBy>Stallbaumer, Lisa M</cp:lastModifiedBy>
  <cp:revision>32</cp:revision>
  <cp:lastPrinted>2022-12-22T17:16:22Z</cp:lastPrinted>
  <dcterms:created xsi:type="dcterms:W3CDTF">2020-08-16T20:31:45Z</dcterms:created>
  <dcterms:modified xsi:type="dcterms:W3CDTF">2022-12-22T17:18:00Z</dcterms:modified>
</cp:coreProperties>
</file>