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4"/>
  </p:notesMasterIdLst>
  <p:sldIdLst>
    <p:sldId id="2147375744" r:id="rId6"/>
    <p:sldId id="258" r:id="rId7"/>
    <p:sldId id="269" r:id="rId8"/>
    <p:sldId id="270" r:id="rId9"/>
    <p:sldId id="2147375745" r:id="rId10"/>
    <p:sldId id="2147375761" r:id="rId11"/>
    <p:sldId id="2147375765" r:id="rId12"/>
    <p:sldId id="271" r:id="rId13"/>
    <p:sldId id="2147375746" r:id="rId14"/>
    <p:sldId id="2147375751" r:id="rId15"/>
    <p:sldId id="2147375762" r:id="rId16"/>
    <p:sldId id="2147375766" r:id="rId17"/>
    <p:sldId id="282" r:id="rId18"/>
    <p:sldId id="2147375749" r:id="rId19"/>
    <p:sldId id="2147375752" r:id="rId20"/>
    <p:sldId id="2147375763" r:id="rId21"/>
    <p:sldId id="2147375750" r:id="rId22"/>
    <p:sldId id="284" r:id="rId23"/>
    <p:sldId id="2147375754" r:id="rId24"/>
    <p:sldId id="2147375755" r:id="rId25"/>
    <p:sldId id="2147375764" r:id="rId26"/>
    <p:sldId id="2147375756" r:id="rId27"/>
    <p:sldId id="274" r:id="rId28"/>
    <p:sldId id="2147375757" r:id="rId29"/>
    <p:sldId id="2147375758" r:id="rId30"/>
    <p:sldId id="2147375759" r:id="rId31"/>
    <p:sldId id="2147375760" r:id="rId32"/>
    <p:sldId id="275"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CF200-CC8A-8957-5A17-A1856B5FBE4E}" v="18" dt="2023-10-02T20:29:00.873"/>
    <p1510:client id="{681A06F4-697F-74CA-3730-8A01F889EC78}" v="72" dt="2023-10-03T17:43:17.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5" autoAdjust="0"/>
    <p:restoredTop sz="96416" autoAdjust="0"/>
  </p:normalViewPr>
  <p:slideViewPr>
    <p:cSldViewPr snapToGrid="0">
      <p:cViewPr varScale="1">
        <p:scale>
          <a:sx n="66" d="100"/>
          <a:sy n="66" d="100"/>
        </p:scale>
        <p:origin x="438" y="6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ers, Cori" userId="S::cmyers@commonwealthu.edu::526b552a-dcda-470e-b655-4600a15f1f04" providerId="AD" clId="Web-{681A06F4-697F-74CA-3730-8A01F889EC78}"/>
    <pc:docChg chg="modSld">
      <pc:chgData name="Myers, Cori" userId="S::cmyers@commonwealthu.edu::526b552a-dcda-470e-b655-4600a15f1f04" providerId="AD" clId="Web-{681A06F4-697F-74CA-3730-8A01F889EC78}" dt="2023-10-03T17:43:17.829" v="79" actId="20577"/>
      <pc:docMkLst>
        <pc:docMk/>
      </pc:docMkLst>
      <pc:sldChg chg="modSp">
        <pc:chgData name="Myers, Cori" userId="S::cmyers@commonwealthu.edu::526b552a-dcda-470e-b655-4600a15f1f04" providerId="AD" clId="Web-{681A06F4-697F-74CA-3730-8A01F889EC78}" dt="2023-10-03T17:42:28.405" v="71" actId="20577"/>
        <pc:sldMkLst>
          <pc:docMk/>
          <pc:sldMk cId="4115617782" sldId="2147375750"/>
        </pc:sldMkLst>
        <pc:spChg chg="mod">
          <ac:chgData name="Myers, Cori" userId="S::cmyers@commonwealthu.edu::526b552a-dcda-470e-b655-4600a15f1f04" providerId="AD" clId="Web-{681A06F4-697F-74CA-3730-8A01F889EC78}" dt="2023-10-03T17:42:28.405" v="71" actId="20577"/>
          <ac:spMkLst>
            <pc:docMk/>
            <pc:sldMk cId="4115617782" sldId="2147375750"/>
            <ac:spMk id="6" creationId="{888F4FCB-23C2-4C82-845E-4C98E5DBE9DC}"/>
          </ac:spMkLst>
        </pc:spChg>
      </pc:sldChg>
      <pc:sldChg chg="modSp">
        <pc:chgData name="Myers, Cori" userId="S::cmyers@commonwealthu.edu::526b552a-dcda-470e-b655-4600a15f1f04" providerId="AD" clId="Web-{681A06F4-697F-74CA-3730-8A01F889EC78}" dt="2023-10-03T17:43:17.829" v="79" actId="20577"/>
        <pc:sldMkLst>
          <pc:docMk/>
          <pc:sldMk cId="2812432514" sldId="2147375756"/>
        </pc:sldMkLst>
        <pc:spChg chg="mod">
          <ac:chgData name="Myers, Cori" userId="S::cmyers@commonwealthu.edu::526b552a-dcda-470e-b655-4600a15f1f04" providerId="AD" clId="Web-{681A06F4-697F-74CA-3730-8A01F889EC78}" dt="2023-10-03T17:43:17.829" v="79" actId="20577"/>
          <ac:spMkLst>
            <pc:docMk/>
            <pc:sldMk cId="2812432514" sldId="2147375756"/>
            <ac:spMk id="6" creationId="{888F4FCB-23C2-4C82-845E-4C98E5DBE9DC}"/>
          </ac:spMkLst>
        </pc:spChg>
      </pc:sldChg>
      <pc:sldChg chg="modSp">
        <pc:chgData name="Myers, Cori" userId="S::cmyers@commonwealthu.edu::526b552a-dcda-470e-b655-4600a15f1f04" providerId="AD" clId="Web-{681A06F4-697F-74CA-3730-8A01F889EC78}" dt="2023-10-03T17:42:02.623" v="51" actId="20577"/>
        <pc:sldMkLst>
          <pc:docMk/>
          <pc:sldMk cId="1696024414" sldId="2147375766"/>
        </pc:sldMkLst>
        <pc:spChg chg="mod">
          <ac:chgData name="Myers, Cori" userId="S::cmyers@commonwealthu.edu::526b552a-dcda-470e-b655-4600a15f1f04" providerId="AD" clId="Web-{681A06F4-697F-74CA-3730-8A01F889EC78}" dt="2023-10-03T17:42:02.623" v="51" actId="20577"/>
          <ac:spMkLst>
            <pc:docMk/>
            <pc:sldMk cId="1696024414" sldId="2147375766"/>
            <ac:spMk id="6" creationId="{888F4FCB-23C2-4C82-845E-4C98E5DBE9DC}"/>
          </ac:spMkLst>
        </pc:spChg>
      </pc:sldChg>
    </pc:docChg>
  </pc:docChgLst>
  <pc:docChgLst>
    <pc:chgData name="Myers, Cori" userId="S::cmyers@commonwealthu.edu::526b552a-dcda-470e-b655-4600a15f1f04" providerId="AD" clId="Web-{1CBCF200-CC8A-8957-5A17-A1856B5FBE4E}"/>
    <pc:docChg chg="modSld">
      <pc:chgData name="Myers, Cori" userId="S::cmyers@commonwealthu.edu::526b552a-dcda-470e-b655-4600a15f1f04" providerId="AD" clId="Web-{1CBCF200-CC8A-8957-5A17-A1856B5FBE4E}" dt="2023-10-02T20:29:00.873" v="17" actId="20577"/>
      <pc:docMkLst>
        <pc:docMk/>
      </pc:docMkLst>
      <pc:sldChg chg="modSp">
        <pc:chgData name="Myers, Cori" userId="S::cmyers@commonwealthu.edu::526b552a-dcda-470e-b655-4600a15f1f04" providerId="AD" clId="Web-{1CBCF200-CC8A-8957-5A17-A1856B5FBE4E}" dt="2023-10-02T20:28:48.170" v="11" actId="20577"/>
        <pc:sldMkLst>
          <pc:docMk/>
          <pc:sldMk cId="463550923" sldId="270"/>
        </pc:sldMkLst>
        <pc:spChg chg="mod">
          <ac:chgData name="Myers, Cori" userId="S::cmyers@commonwealthu.edu::526b552a-dcda-470e-b655-4600a15f1f04" providerId="AD" clId="Web-{1CBCF200-CC8A-8957-5A17-A1856B5FBE4E}" dt="2023-10-02T20:28:48.170" v="11" actId="20577"/>
          <ac:spMkLst>
            <pc:docMk/>
            <pc:sldMk cId="463550923" sldId="270"/>
            <ac:spMk id="2" creationId="{537E385D-0EBE-485D-8C40-8C45440B8955}"/>
          </ac:spMkLst>
        </pc:spChg>
      </pc:sldChg>
      <pc:sldChg chg="modSp">
        <pc:chgData name="Myers, Cori" userId="S::cmyers@commonwealthu.edu::526b552a-dcda-470e-b655-4600a15f1f04" providerId="AD" clId="Web-{1CBCF200-CC8A-8957-5A17-A1856B5FBE4E}" dt="2023-10-02T20:29:00.873" v="17" actId="20577"/>
        <pc:sldMkLst>
          <pc:docMk/>
          <pc:sldMk cId="882030631" sldId="284"/>
        </pc:sldMkLst>
        <pc:spChg chg="mod">
          <ac:chgData name="Myers, Cori" userId="S::cmyers@commonwealthu.edu::526b552a-dcda-470e-b655-4600a15f1f04" providerId="AD" clId="Web-{1CBCF200-CC8A-8957-5A17-A1856B5FBE4E}" dt="2023-10-02T20:29:00.873" v="17" actId="20577"/>
          <ac:spMkLst>
            <pc:docMk/>
            <pc:sldMk cId="882030631" sldId="284"/>
            <ac:spMk id="2" creationId="{ACA5DC20-0A18-43E0-95E1-F18D08971F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753" tIns="46877" rIns="93753" bIns="4687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753" tIns="46877" rIns="93753" bIns="46877" rtlCol="0"/>
          <a:lstStyle>
            <a:lvl1pPr algn="r">
              <a:defRPr sz="1200"/>
            </a:lvl1pPr>
          </a:lstStyle>
          <a:p>
            <a:fld id="{24A3C99C-9C98-4F3B-9B5D-08B127CB2731}" type="datetimeFigureOut">
              <a:rPr lang="en-US" smtClean="0"/>
              <a:t>10/3/2023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753" tIns="46877" rIns="93753" bIns="4687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753" tIns="46877" rIns="93753" bIns="4687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753" tIns="46877" rIns="93753" bIns="468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753" tIns="46877" rIns="93753" bIns="46877" rtlCol="0" anchor="b"/>
          <a:lstStyle>
            <a:lvl1pPr algn="r">
              <a:defRPr sz="1200"/>
            </a:lvl1pPr>
          </a:lstStyle>
          <a:p>
            <a:fld id="{39548133-5FE3-467A-9E9F-52DA5C4DA498}" type="slidenum">
              <a:rPr lang="en-US" smtClean="0"/>
              <a:t>‹#›</a:t>
            </a:fld>
            <a:endParaRPr lang="en-US" dirty="0"/>
          </a:p>
        </p:txBody>
      </p:sp>
    </p:spTree>
    <p:extLst>
      <p:ext uri="{BB962C8B-B14F-4D97-AF65-F5344CB8AC3E}">
        <p14:creationId xmlns:p14="http://schemas.microsoft.com/office/powerpoint/2010/main" val="812627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4852A-EEAF-D945-BB4A-86C89B426E9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378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48133-5FE3-467A-9E9F-52DA5C4DA498}" type="slidenum">
              <a:rPr lang="en-US" smtClean="0"/>
              <a:t>13</a:t>
            </a:fld>
            <a:endParaRPr lang="en-US" dirty="0"/>
          </a:p>
        </p:txBody>
      </p:sp>
    </p:spTree>
    <p:extLst>
      <p:ext uri="{BB962C8B-B14F-4D97-AF65-F5344CB8AC3E}">
        <p14:creationId xmlns:p14="http://schemas.microsoft.com/office/powerpoint/2010/main" val="684333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8133-5FE3-467A-9E9F-52DA5C4DA4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40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48133-5FE3-467A-9E9F-52DA5C4DA498}" type="slidenum">
              <a:rPr lang="en-US" smtClean="0"/>
              <a:t>17</a:t>
            </a:fld>
            <a:endParaRPr lang="en-US" dirty="0"/>
          </a:p>
        </p:txBody>
      </p:sp>
    </p:spTree>
    <p:extLst>
      <p:ext uri="{BB962C8B-B14F-4D97-AF65-F5344CB8AC3E}">
        <p14:creationId xmlns:p14="http://schemas.microsoft.com/office/powerpoint/2010/main" val="816493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9548133-5FE3-467A-9E9F-52DA5C4DA498}" type="slidenum">
              <a:rPr lang="en-US" smtClean="0"/>
              <a:t>18</a:t>
            </a:fld>
            <a:endParaRPr lang="en-US" dirty="0"/>
          </a:p>
        </p:txBody>
      </p:sp>
    </p:spTree>
    <p:extLst>
      <p:ext uri="{BB962C8B-B14F-4D97-AF65-F5344CB8AC3E}">
        <p14:creationId xmlns:p14="http://schemas.microsoft.com/office/powerpoint/2010/main" val="1895238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8133-5FE3-467A-9E9F-52DA5C4DA4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778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48133-5FE3-467A-9E9F-52DA5C4DA498}" type="slidenum">
              <a:rPr lang="en-US" smtClean="0"/>
              <a:t>22</a:t>
            </a:fld>
            <a:endParaRPr lang="en-US" dirty="0"/>
          </a:p>
        </p:txBody>
      </p:sp>
    </p:spTree>
    <p:extLst>
      <p:ext uri="{BB962C8B-B14F-4D97-AF65-F5344CB8AC3E}">
        <p14:creationId xmlns:p14="http://schemas.microsoft.com/office/powerpoint/2010/main" val="130114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48133-5FE3-467A-9E9F-52DA5C4DA498}" type="slidenum">
              <a:rPr lang="en-US" smtClean="0"/>
              <a:t>23</a:t>
            </a:fld>
            <a:endParaRPr lang="en-US" dirty="0"/>
          </a:p>
        </p:txBody>
      </p:sp>
    </p:spTree>
    <p:extLst>
      <p:ext uri="{BB962C8B-B14F-4D97-AF65-F5344CB8AC3E}">
        <p14:creationId xmlns:p14="http://schemas.microsoft.com/office/powerpoint/2010/main" val="465748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8133-5FE3-467A-9E9F-52DA5C4DA4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448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48133-5FE3-467A-9E9F-52DA5C4DA498}" type="slidenum">
              <a:rPr lang="en-US" smtClean="0"/>
              <a:t>26</a:t>
            </a:fld>
            <a:endParaRPr lang="en-US" dirty="0"/>
          </a:p>
        </p:txBody>
      </p:sp>
    </p:spTree>
    <p:extLst>
      <p:ext uri="{BB962C8B-B14F-4D97-AF65-F5344CB8AC3E}">
        <p14:creationId xmlns:p14="http://schemas.microsoft.com/office/powerpoint/2010/main" val="1960891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48133-5FE3-467A-9E9F-52DA5C4DA498}" type="slidenum">
              <a:rPr lang="en-US" smtClean="0"/>
              <a:t>28</a:t>
            </a:fld>
            <a:endParaRPr lang="en-US" dirty="0"/>
          </a:p>
        </p:txBody>
      </p:sp>
    </p:spTree>
    <p:extLst>
      <p:ext uri="{BB962C8B-B14F-4D97-AF65-F5344CB8AC3E}">
        <p14:creationId xmlns:p14="http://schemas.microsoft.com/office/powerpoint/2010/main" val="1327003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defTabSz="937534">
              <a:defRPr/>
            </a:pPr>
            <a:fld id="{14E6D0DD-A724-4FE1-AB38-8D54399D277E}" type="slidenum">
              <a:rPr lang="en-US">
                <a:solidFill>
                  <a:prstClr val="black"/>
                </a:solidFill>
                <a:latin typeface="Calibri" panose="020F0502020204030204"/>
              </a:rPr>
              <a:pPr defTabSz="937534">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8815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 or annual report includes these five major sections which outline this portion of the workshop and slide deck.  And, we will review each one starting with the introduction.</a:t>
            </a:r>
          </a:p>
        </p:txBody>
      </p:sp>
      <p:sp>
        <p:nvSpPr>
          <p:cNvPr id="4" name="Slide Number Placeholder 3"/>
          <p:cNvSpPr>
            <a:spLocks noGrp="1"/>
          </p:cNvSpPr>
          <p:nvPr>
            <p:ph type="sldNum" sz="quarter" idx="5"/>
          </p:nvPr>
        </p:nvSpPr>
        <p:spPr/>
        <p:txBody>
          <a:bodyPr/>
          <a:lstStyle/>
          <a:p>
            <a:fld id="{39548133-5FE3-467A-9E9F-52DA5C4DA498}" type="slidenum">
              <a:rPr lang="en-US" smtClean="0"/>
              <a:t>3</a:t>
            </a:fld>
            <a:endParaRPr lang="en-US" dirty="0"/>
          </a:p>
        </p:txBody>
      </p:sp>
    </p:spTree>
    <p:extLst>
      <p:ext uri="{BB962C8B-B14F-4D97-AF65-F5344CB8AC3E}">
        <p14:creationId xmlns:p14="http://schemas.microsoft.com/office/powerpoint/2010/main" val="246996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48133-5FE3-467A-9E9F-52DA5C4DA498}" type="slidenum">
              <a:rPr lang="en-US" smtClean="0"/>
              <a:t>4</a:t>
            </a:fld>
            <a:endParaRPr lang="en-US" dirty="0"/>
          </a:p>
        </p:txBody>
      </p:sp>
    </p:spTree>
    <p:extLst>
      <p:ext uri="{BB962C8B-B14F-4D97-AF65-F5344CB8AC3E}">
        <p14:creationId xmlns:p14="http://schemas.microsoft.com/office/powerpoint/2010/main" val="34521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48133-5FE3-467A-9E9F-52DA5C4DA498}" type="slidenum">
              <a:rPr lang="en-US" smtClean="0"/>
              <a:t>7</a:t>
            </a:fld>
            <a:endParaRPr lang="en-US" dirty="0"/>
          </a:p>
        </p:txBody>
      </p:sp>
    </p:spTree>
    <p:extLst>
      <p:ext uri="{BB962C8B-B14F-4D97-AF65-F5344CB8AC3E}">
        <p14:creationId xmlns:p14="http://schemas.microsoft.com/office/powerpoint/2010/main" val="388793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48133-5FE3-467A-9E9F-52DA5C4DA498}" type="slidenum">
              <a:rPr lang="en-US" smtClean="0"/>
              <a:t>8</a:t>
            </a:fld>
            <a:endParaRPr lang="en-US" dirty="0"/>
          </a:p>
        </p:txBody>
      </p:sp>
    </p:spTree>
    <p:extLst>
      <p:ext uri="{BB962C8B-B14F-4D97-AF65-F5344CB8AC3E}">
        <p14:creationId xmlns:p14="http://schemas.microsoft.com/office/powerpoint/2010/main" val="381225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48133-5FE3-467A-9E9F-52DA5C4DA498}" type="slidenum">
              <a:rPr lang="en-US" smtClean="0"/>
              <a:t>9</a:t>
            </a:fld>
            <a:endParaRPr lang="en-US" dirty="0"/>
          </a:p>
        </p:txBody>
      </p:sp>
    </p:spTree>
    <p:extLst>
      <p:ext uri="{BB962C8B-B14F-4D97-AF65-F5344CB8AC3E}">
        <p14:creationId xmlns:p14="http://schemas.microsoft.com/office/powerpoint/2010/main" val="74325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48133-5FE3-467A-9E9F-52DA5C4DA498}" type="slidenum">
              <a:rPr lang="en-US" smtClean="0"/>
              <a:t>10</a:t>
            </a:fld>
            <a:endParaRPr lang="en-US" dirty="0"/>
          </a:p>
        </p:txBody>
      </p:sp>
    </p:spTree>
    <p:extLst>
      <p:ext uri="{BB962C8B-B14F-4D97-AF65-F5344CB8AC3E}">
        <p14:creationId xmlns:p14="http://schemas.microsoft.com/office/powerpoint/2010/main" val="1711311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48133-5FE3-467A-9E9F-52DA5C4DA498}" type="slidenum">
              <a:rPr lang="en-US" smtClean="0"/>
              <a:t>12</a:t>
            </a:fld>
            <a:endParaRPr lang="en-US" dirty="0"/>
          </a:p>
        </p:txBody>
      </p:sp>
    </p:spTree>
    <p:extLst>
      <p:ext uri="{BB962C8B-B14F-4D97-AF65-F5344CB8AC3E}">
        <p14:creationId xmlns:p14="http://schemas.microsoft.com/office/powerpoint/2010/main" val="1409397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690030"/>
            </a:gs>
            <a:gs pos="50000">
              <a:srgbClr val="8D0034"/>
            </a:gs>
            <a:gs pos="100000">
              <a:srgbClr val="AF102B"/>
            </a:gs>
          </a:gsLst>
          <a:lin ang="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BBE8-3E6E-DFBF-910F-BFC142AB69FF}"/>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0E5A1AC-699F-A2CE-7257-7D09A141C449}"/>
              </a:ext>
            </a:extLst>
          </p:cNvPr>
          <p:cNvSpPr>
            <a:spLocks noGrp="1"/>
          </p:cNvSpPr>
          <p:nvPr>
            <p:ph type="subTitle" idx="1"/>
          </p:nvPr>
        </p:nvSpPr>
        <p:spPr>
          <a:xfrm>
            <a:off x="1524000" y="3602038"/>
            <a:ext cx="9144000" cy="1113895"/>
          </a:xfrm>
        </p:spPr>
        <p:txBody>
          <a:bodyPr/>
          <a:lstStyle>
            <a:lvl1pPr marL="0" indent="0" algn="ctr">
              <a:buNone/>
              <a:defRPr sz="2400">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59BC5ED-D458-D6F6-57E2-0E345110F64B}"/>
              </a:ext>
            </a:extLst>
          </p:cNvPr>
          <p:cNvSpPr>
            <a:spLocks noGrp="1"/>
          </p:cNvSpPr>
          <p:nvPr>
            <p:ph type="dt" sz="half" idx="10"/>
          </p:nvPr>
        </p:nvSpPr>
        <p:spPr/>
        <p:txBody>
          <a:bodyPr/>
          <a:lstStyle/>
          <a:p>
            <a:fld id="{A690911B-69F9-3744-B7C9-EE3001597E97}" type="datetimeFigureOut">
              <a:rPr lang="en-US" smtClean="0"/>
              <a:t>10/3/2023</a:t>
            </a:fld>
            <a:endParaRPr lang="en-US" dirty="0"/>
          </a:p>
        </p:txBody>
      </p:sp>
      <p:sp>
        <p:nvSpPr>
          <p:cNvPr id="5" name="Footer Placeholder 4">
            <a:extLst>
              <a:ext uri="{FF2B5EF4-FFF2-40B4-BE49-F238E27FC236}">
                <a16:creationId xmlns:a16="http://schemas.microsoft.com/office/drawing/2014/main" id="{9308BBA3-F2F8-B078-1867-7D724B9429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A90CAA-B0AB-1C6E-AD04-FF51BF99AA78}"/>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8" name="Picture 7" descr="Logo&#10;&#10;Description automatically generated with low confidence">
            <a:extLst>
              <a:ext uri="{FF2B5EF4-FFF2-40B4-BE49-F238E27FC236}">
                <a16:creationId xmlns:a16="http://schemas.microsoft.com/office/drawing/2014/main" id="{14728E9D-35B0-FA69-A7CF-4D09CCB6422E}"/>
              </a:ext>
            </a:extLst>
          </p:cNvPr>
          <p:cNvPicPr>
            <a:picLocks noChangeAspect="1"/>
          </p:cNvPicPr>
          <p:nvPr userDrawn="1"/>
        </p:nvPicPr>
        <p:blipFill>
          <a:blip r:embed="rId2"/>
          <a:stretch>
            <a:fillRect/>
          </a:stretch>
        </p:blipFill>
        <p:spPr>
          <a:xfrm>
            <a:off x="3399000" y="5209141"/>
            <a:ext cx="5394000" cy="1329771"/>
          </a:xfrm>
          <a:prstGeom prst="rect">
            <a:avLst/>
          </a:prstGeom>
        </p:spPr>
      </p:pic>
    </p:spTree>
    <p:extLst>
      <p:ext uri="{BB962C8B-B14F-4D97-AF65-F5344CB8AC3E}">
        <p14:creationId xmlns:p14="http://schemas.microsoft.com/office/powerpoint/2010/main" val="396029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619273A1-AA11-E4D8-319A-88CB1AC0EA5D}"/>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E5BDC5C9-6C5C-56F9-2402-23594280CF9C}"/>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358DC11D-01B0-3BA8-4211-27592467FB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AF518-BD5E-EBDD-ABC1-C6EE0B866F9C}"/>
              </a:ext>
            </a:extLst>
          </p:cNvPr>
          <p:cNvSpPr>
            <a:spLocks noGrp="1"/>
          </p:cNvSpPr>
          <p:nvPr>
            <p:ph type="dt" sz="half" idx="10"/>
          </p:nvPr>
        </p:nvSpPr>
        <p:spPr/>
        <p:txBody>
          <a:bodyPr/>
          <a:lstStyle/>
          <a:p>
            <a:fld id="{A690911B-69F9-3744-B7C9-EE3001597E97}" type="datetimeFigureOut">
              <a:rPr lang="en-US" smtClean="0"/>
              <a:t>10/3/2023</a:t>
            </a:fld>
            <a:endParaRPr lang="en-US" dirty="0"/>
          </a:p>
        </p:txBody>
      </p:sp>
      <p:sp>
        <p:nvSpPr>
          <p:cNvPr id="5" name="Footer Placeholder 4">
            <a:extLst>
              <a:ext uri="{FF2B5EF4-FFF2-40B4-BE49-F238E27FC236}">
                <a16:creationId xmlns:a16="http://schemas.microsoft.com/office/drawing/2014/main" id="{92FCB125-423D-668C-2EED-F6DBAE2942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08731B-5FB0-A1B4-0A1C-188A00B02D92}"/>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7" name="Picture 6">
            <a:extLst>
              <a:ext uri="{FF2B5EF4-FFF2-40B4-BE49-F238E27FC236}">
                <a16:creationId xmlns:a16="http://schemas.microsoft.com/office/drawing/2014/main" id="{527902A2-E3DB-4E26-82F2-51281CEDA7A5}"/>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343694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1CF4B6-592E-B0EA-8AF9-0E51E7B367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E3E37-11F0-1CDE-C147-BC177AEA4A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2C7A7-7586-8CF9-11DE-2C82EDEA5E83}"/>
              </a:ext>
            </a:extLst>
          </p:cNvPr>
          <p:cNvSpPr>
            <a:spLocks noGrp="1"/>
          </p:cNvSpPr>
          <p:nvPr>
            <p:ph type="dt" sz="half" idx="10"/>
          </p:nvPr>
        </p:nvSpPr>
        <p:spPr/>
        <p:txBody>
          <a:bodyPr/>
          <a:lstStyle/>
          <a:p>
            <a:fld id="{A690911B-69F9-3744-B7C9-EE3001597E97}" type="datetimeFigureOut">
              <a:rPr lang="en-US" smtClean="0"/>
              <a:t>10/3/2023</a:t>
            </a:fld>
            <a:endParaRPr lang="en-US" dirty="0"/>
          </a:p>
        </p:txBody>
      </p:sp>
      <p:sp>
        <p:nvSpPr>
          <p:cNvPr id="5" name="Footer Placeholder 4">
            <a:extLst>
              <a:ext uri="{FF2B5EF4-FFF2-40B4-BE49-F238E27FC236}">
                <a16:creationId xmlns:a16="http://schemas.microsoft.com/office/drawing/2014/main" id="{1DE78B0D-A88A-4106-23BC-36C3D1FD65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C2854C-D49B-4E7E-A377-47DFF4F4CCC2}"/>
              </a:ext>
            </a:extLst>
          </p:cNvPr>
          <p:cNvSpPr>
            <a:spLocks noGrp="1"/>
          </p:cNvSpPr>
          <p:nvPr>
            <p:ph type="sldNum" sz="quarter" idx="12"/>
          </p:nvPr>
        </p:nvSpPr>
        <p:spPr/>
        <p:txBody>
          <a:bodyPr/>
          <a:lstStyle/>
          <a:p>
            <a:fld id="{C7091C1E-E01A-454E-B6F5-F8A53A4B09A6}" type="slidenum">
              <a:rPr lang="en-US" smtClean="0"/>
              <a:t>‹#›</a:t>
            </a:fld>
            <a:endParaRPr lang="en-US" dirty="0"/>
          </a:p>
        </p:txBody>
      </p:sp>
    </p:spTree>
    <p:extLst>
      <p:ext uri="{BB962C8B-B14F-4D97-AF65-F5344CB8AC3E}">
        <p14:creationId xmlns:p14="http://schemas.microsoft.com/office/powerpoint/2010/main" val="1400027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690030"/>
            </a:gs>
            <a:gs pos="50000">
              <a:srgbClr val="8D0034"/>
            </a:gs>
            <a:gs pos="100000">
              <a:srgbClr val="AF102B"/>
            </a:gs>
          </a:gsLst>
          <a:lin ang="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BBE8-3E6E-DFBF-910F-BFC142AB69FF}"/>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Franklin Gothic Medium" panose="020B0603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0E5A1AC-699F-A2CE-7257-7D09A141C449}"/>
              </a:ext>
            </a:extLst>
          </p:cNvPr>
          <p:cNvSpPr>
            <a:spLocks noGrp="1"/>
          </p:cNvSpPr>
          <p:nvPr>
            <p:ph type="subTitle" idx="1"/>
          </p:nvPr>
        </p:nvSpPr>
        <p:spPr>
          <a:xfrm>
            <a:off x="1524000" y="3602038"/>
            <a:ext cx="9144000" cy="1113895"/>
          </a:xfrm>
        </p:spPr>
        <p:txBody>
          <a:bodyPr/>
          <a:lstStyle>
            <a:lvl1pPr marL="0" indent="0" algn="ctr">
              <a:buNone/>
              <a:defRPr sz="2400">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28441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FDE45D6-92B6-3BB6-445E-EEBD311B6FDC}"/>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8ED56C91-C229-333E-8556-F4CD25C1757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24ADF9-D3BA-11E6-DA35-5ADA5E9DC0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1A6FB-5944-97E4-2C97-9C7D4D866DA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D34B0C1-0D75-02F8-5B2E-D303C9CE07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66C1E8-D968-0ECB-FCF2-169A5036463C}"/>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12" name="Picture 11">
            <a:extLst>
              <a:ext uri="{FF2B5EF4-FFF2-40B4-BE49-F238E27FC236}">
                <a16:creationId xmlns:a16="http://schemas.microsoft.com/office/drawing/2014/main" id="{49D24159-0BD7-514B-E1D4-1B67FB56161A}"/>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139645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63C97F48-FE2B-CD95-C970-6787CCE2FFB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E6B8C6-F41C-C9E6-0557-1B7ABF89C7A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2905146-C0F8-9C76-4161-DAD2B204B4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D8C6FF-76A0-F00C-F518-6F6C17A04EC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D2A2DB0-EA51-D228-F17C-823D3D3471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B6506C-435A-BA6D-D2FB-1B539304688D}"/>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12" name="Picture 11">
            <a:extLst>
              <a:ext uri="{FF2B5EF4-FFF2-40B4-BE49-F238E27FC236}">
                <a16:creationId xmlns:a16="http://schemas.microsoft.com/office/drawing/2014/main" id="{E356871C-D1B9-053F-DDDF-A06887B37A26}"/>
              </a:ext>
            </a:extLst>
          </p:cNvPr>
          <p:cNvPicPr>
            <a:picLocks noChangeAspect="1"/>
          </p:cNvPicPr>
          <p:nvPr userDrawn="1"/>
        </p:nvPicPr>
        <p:blipFill>
          <a:blip r:embed="rId3"/>
          <a:stretch>
            <a:fillRect/>
          </a:stretch>
        </p:blipFill>
        <p:spPr>
          <a:xfrm>
            <a:off x="547913" y="6347279"/>
            <a:ext cx="5624287" cy="304345"/>
          </a:xfrm>
          <a:prstGeom prst="rect">
            <a:avLst/>
          </a:prstGeom>
        </p:spPr>
      </p:pic>
    </p:spTree>
    <p:extLst>
      <p:ext uri="{BB962C8B-B14F-4D97-AF65-F5344CB8AC3E}">
        <p14:creationId xmlns:p14="http://schemas.microsoft.com/office/powerpoint/2010/main" val="2615722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14CE4218-5A0F-5284-B8C3-73B30172B94A}"/>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ECE02E26-330A-084D-1D5D-FAD32953C25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3FF1588-3178-147C-9B56-299B2AF69B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D629E3-3032-CCCD-95A2-CCC7186CCE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0CD363-BA17-499B-EB2E-7FCBBBC3463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0A80368-00EF-C0A0-E680-ECA53BBA18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CE4AC9-40E8-CEBE-5051-27E1D1EB9F77}"/>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8" name="Picture 7">
            <a:extLst>
              <a:ext uri="{FF2B5EF4-FFF2-40B4-BE49-F238E27FC236}">
                <a16:creationId xmlns:a16="http://schemas.microsoft.com/office/drawing/2014/main" id="{C2D3AC8D-051C-67ED-70ED-8A9D009A94DA}"/>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4277593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Shape, rectangle&#10;&#10;Description automatically generated">
            <a:extLst>
              <a:ext uri="{FF2B5EF4-FFF2-40B4-BE49-F238E27FC236}">
                <a16:creationId xmlns:a16="http://schemas.microsoft.com/office/drawing/2014/main" id="{6FBB04CC-FDDA-277B-D3C3-7392E01952C4}"/>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A6C39B6B-6FB7-CBD6-08D0-BD66EB8CF895}"/>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2BE625A-7CF3-D018-E49A-7F97B1ECA5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94467C-F892-5AA0-15EF-789A6F1FD7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F5E27-FF5E-CFE7-35B0-E6B1E9653E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AF601-D95A-3876-BA3B-96691AC899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D6D791-5FCB-4439-C001-1D68D9D23FD2}"/>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536D6E55-4196-E63D-5211-64292419A4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55A530-60F0-B89D-644F-325D468DE7F4}"/>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10" name="Picture 9">
            <a:extLst>
              <a:ext uri="{FF2B5EF4-FFF2-40B4-BE49-F238E27FC236}">
                <a16:creationId xmlns:a16="http://schemas.microsoft.com/office/drawing/2014/main" id="{A8F3763F-0481-D43E-D3B4-F93EF67CAC4F}"/>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3344944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FA948CBA-E12F-370B-4968-38DEAAB6572E}"/>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16494C35-3DD1-E173-8230-5F84ADF28B1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1DD010A9-3C70-4AAE-B0B1-2F0A6A975C6A}"/>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6DD3F95-5352-DA99-3886-C9E467D8CC1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026DDA4-0D8D-28DE-4D94-9B0BA8BE3DED}"/>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6" name="Picture 5">
            <a:extLst>
              <a:ext uri="{FF2B5EF4-FFF2-40B4-BE49-F238E27FC236}">
                <a16:creationId xmlns:a16="http://schemas.microsoft.com/office/drawing/2014/main" id="{FF4A8A98-AE05-CBD7-7B97-EF7648770BCB}"/>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3949018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E92DE-BDAB-2988-D6B0-ED43527700A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0E511BC4-5DA3-44B3-9A73-72F018C0F2A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5C00079-FA43-05EC-2AB6-0DF3C1ED0198}"/>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5" name="Picture 4">
            <a:extLst>
              <a:ext uri="{FF2B5EF4-FFF2-40B4-BE49-F238E27FC236}">
                <a16:creationId xmlns:a16="http://schemas.microsoft.com/office/drawing/2014/main" id="{38F1099F-ED58-E22B-10BB-2F2C3F60ABBB}"/>
              </a:ext>
            </a:extLst>
          </p:cNvPr>
          <p:cNvPicPr>
            <a:picLocks noChangeAspect="1"/>
          </p:cNvPicPr>
          <p:nvPr userDrawn="1"/>
        </p:nvPicPr>
        <p:blipFill>
          <a:blip r:embed="rId2"/>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191469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5DC7-1D57-A7B0-F257-F3E58E1921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8C29C1-DA6F-D5F6-39C4-B700FF89B5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85F5A6-3EF5-7D06-2888-78F32D9ED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510FA-FE56-7281-96AC-96598DEC209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7A40A69-147A-DA87-AB39-89CFED07BB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4C419B-BF41-306B-0E5A-1102ECE1B252}"/>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8" name="Picture 7">
            <a:extLst>
              <a:ext uri="{FF2B5EF4-FFF2-40B4-BE49-F238E27FC236}">
                <a16:creationId xmlns:a16="http://schemas.microsoft.com/office/drawing/2014/main" id="{838FA572-63AA-3BF2-8511-B3D897ECD52B}"/>
              </a:ext>
            </a:extLst>
          </p:cNvPr>
          <p:cNvPicPr>
            <a:picLocks noChangeAspect="1"/>
          </p:cNvPicPr>
          <p:nvPr userDrawn="1"/>
        </p:nvPicPr>
        <p:blipFill>
          <a:blip r:embed="rId2"/>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34062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FDE45D6-92B6-3BB6-445E-EEBD311B6FDC}"/>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8ED56C91-C229-333E-8556-F4CD25C17576}"/>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924ADF9-D3BA-11E6-DA35-5ADA5E9DC0F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D61A6FB-5944-97E4-2C97-9C7D4D866DAF}"/>
              </a:ext>
            </a:extLst>
          </p:cNvPr>
          <p:cNvSpPr>
            <a:spLocks noGrp="1"/>
          </p:cNvSpPr>
          <p:nvPr>
            <p:ph type="dt" sz="half" idx="10"/>
          </p:nvPr>
        </p:nvSpPr>
        <p:spPr/>
        <p:txBody>
          <a:bodyPr/>
          <a:lstStyle/>
          <a:p>
            <a:fld id="{A690911B-69F9-3744-B7C9-EE3001597E97}" type="datetimeFigureOut">
              <a:rPr lang="en-US" smtClean="0"/>
              <a:t>10/3/2023</a:t>
            </a:fld>
            <a:endParaRPr lang="en-US" dirty="0"/>
          </a:p>
        </p:txBody>
      </p:sp>
      <p:sp>
        <p:nvSpPr>
          <p:cNvPr id="5" name="Footer Placeholder 4">
            <a:extLst>
              <a:ext uri="{FF2B5EF4-FFF2-40B4-BE49-F238E27FC236}">
                <a16:creationId xmlns:a16="http://schemas.microsoft.com/office/drawing/2014/main" id="{CD34B0C1-0D75-02F8-5B2E-D303C9CE07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66C1E8-D968-0ECB-FCF2-169A5036463C}"/>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12" name="Picture 11">
            <a:extLst>
              <a:ext uri="{FF2B5EF4-FFF2-40B4-BE49-F238E27FC236}">
                <a16:creationId xmlns:a16="http://schemas.microsoft.com/office/drawing/2014/main" id="{49D24159-0BD7-514B-E1D4-1B67FB56161A}"/>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2840265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5485-1461-9DDA-0B8D-DE97113E6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B6BE23-7EAA-B327-72A8-8578370FB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BBDE65F-E1DD-981C-96F9-14C38CF57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6E6DDA-FF30-FF29-5B0F-35222B20724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52F8222-ADB6-2384-D5CA-A60AFD2FD1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FFE783-AE8C-CBD1-A9C6-ECDD121C999D}"/>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8" name="Picture 7">
            <a:extLst>
              <a:ext uri="{FF2B5EF4-FFF2-40B4-BE49-F238E27FC236}">
                <a16:creationId xmlns:a16="http://schemas.microsoft.com/office/drawing/2014/main" id="{BB989CA4-DDF9-E469-03F1-92D700087C2D}"/>
              </a:ext>
            </a:extLst>
          </p:cNvPr>
          <p:cNvPicPr>
            <a:picLocks noChangeAspect="1"/>
          </p:cNvPicPr>
          <p:nvPr userDrawn="1"/>
        </p:nvPicPr>
        <p:blipFill>
          <a:blip r:embed="rId2"/>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1959886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619273A1-AA11-E4D8-319A-88CB1AC0EA5D}"/>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E5BDC5C9-6C5C-56F9-2402-23594280CF9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358DC11D-01B0-3BA8-4211-27592467FB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AF518-BD5E-EBDD-ABC1-C6EE0B866F9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2FCB125-423D-668C-2EED-F6DBAE2942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08731B-5FB0-A1B4-0A1C-188A00B02D92}"/>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7" name="Picture 6">
            <a:extLst>
              <a:ext uri="{FF2B5EF4-FFF2-40B4-BE49-F238E27FC236}">
                <a16:creationId xmlns:a16="http://schemas.microsoft.com/office/drawing/2014/main" id="{527902A2-E3DB-4E26-82F2-51281CEDA7A5}"/>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1884566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1CF4B6-592E-B0EA-8AF9-0E51E7B367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E3E37-11F0-1CDE-C147-BC177AEA4A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2C7A7-7586-8CF9-11DE-2C82EDEA5E8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DE78B0D-A88A-4106-23BC-36C3D1FD65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C2854C-D49B-4E7E-A377-47DFF4F4CCC2}"/>
              </a:ext>
            </a:extLst>
          </p:cNvPr>
          <p:cNvSpPr>
            <a:spLocks noGrp="1"/>
          </p:cNvSpPr>
          <p:nvPr>
            <p:ph type="sldNum" sz="quarter" idx="12"/>
          </p:nvPr>
        </p:nvSpPr>
        <p:spPr/>
        <p:txBody>
          <a:bodyPr/>
          <a:lstStyle/>
          <a:p>
            <a:fld id="{C7091C1E-E01A-454E-B6F5-F8A53A4B09A6}" type="slidenum">
              <a:rPr lang="en-US" smtClean="0"/>
              <a:t>‹#›</a:t>
            </a:fld>
            <a:endParaRPr lang="en-US" dirty="0"/>
          </a:p>
        </p:txBody>
      </p:sp>
    </p:spTree>
    <p:extLst>
      <p:ext uri="{BB962C8B-B14F-4D97-AF65-F5344CB8AC3E}">
        <p14:creationId xmlns:p14="http://schemas.microsoft.com/office/powerpoint/2010/main" val="36536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63C97F48-FE2B-CD95-C970-6787CCE2FFB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E6B8C6-F41C-C9E6-0557-1B7ABF89C7A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2905146-C0F8-9C76-4161-DAD2B204B4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DD8C6FF-76A0-F00C-F518-6F6C17A04EC0}"/>
              </a:ext>
            </a:extLst>
          </p:cNvPr>
          <p:cNvSpPr>
            <a:spLocks noGrp="1"/>
          </p:cNvSpPr>
          <p:nvPr>
            <p:ph type="dt" sz="half" idx="10"/>
          </p:nvPr>
        </p:nvSpPr>
        <p:spPr/>
        <p:txBody>
          <a:bodyPr/>
          <a:lstStyle/>
          <a:p>
            <a:fld id="{A690911B-69F9-3744-B7C9-EE3001597E97}" type="datetimeFigureOut">
              <a:rPr lang="en-US" smtClean="0"/>
              <a:t>10/3/2023</a:t>
            </a:fld>
            <a:endParaRPr lang="en-US" dirty="0"/>
          </a:p>
        </p:txBody>
      </p:sp>
      <p:sp>
        <p:nvSpPr>
          <p:cNvPr id="5" name="Footer Placeholder 4">
            <a:extLst>
              <a:ext uri="{FF2B5EF4-FFF2-40B4-BE49-F238E27FC236}">
                <a16:creationId xmlns:a16="http://schemas.microsoft.com/office/drawing/2014/main" id="{BD2A2DB0-EA51-D228-F17C-823D3D3471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B6506C-435A-BA6D-D2FB-1B539304688D}"/>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12" name="Picture 11">
            <a:extLst>
              <a:ext uri="{FF2B5EF4-FFF2-40B4-BE49-F238E27FC236}">
                <a16:creationId xmlns:a16="http://schemas.microsoft.com/office/drawing/2014/main" id="{E356871C-D1B9-053F-DDDF-A06887B37A26}"/>
              </a:ext>
            </a:extLst>
          </p:cNvPr>
          <p:cNvPicPr>
            <a:picLocks noChangeAspect="1"/>
          </p:cNvPicPr>
          <p:nvPr userDrawn="1"/>
        </p:nvPicPr>
        <p:blipFill>
          <a:blip r:embed="rId3"/>
          <a:stretch>
            <a:fillRect/>
          </a:stretch>
        </p:blipFill>
        <p:spPr>
          <a:xfrm>
            <a:off x="547913" y="6347279"/>
            <a:ext cx="5624287" cy="304345"/>
          </a:xfrm>
          <a:prstGeom prst="rect">
            <a:avLst/>
          </a:prstGeom>
        </p:spPr>
      </p:pic>
    </p:spTree>
    <p:extLst>
      <p:ext uri="{BB962C8B-B14F-4D97-AF65-F5344CB8AC3E}">
        <p14:creationId xmlns:p14="http://schemas.microsoft.com/office/powerpoint/2010/main" val="177118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14CE4218-5A0F-5284-B8C3-73B30172B94A}"/>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ECE02E26-330A-084D-1D5D-FAD32953C25B}"/>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3FF1588-3178-147C-9B56-299B2AF69B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D629E3-3032-CCCD-95A2-CCC7186CCE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0CD363-BA17-499B-EB2E-7FCBBBC3463E}"/>
              </a:ext>
            </a:extLst>
          </p:cNvPr>
          <p:cNvSpPr>
            <a:spLocks noGrp="1"/>
          </p:cNvSpPr>
          <p:nvPr>
            <p:ph type="dt" sz="half" idx="10"/>
          </p:nvPr>
        </p:nvSpPr>
        <p:spPr/>
        <p:txBody>
          <a:bodyPr/>
          <a:lstStyle/>
          <a:p>
            <a:fld id="{A690911B-69F9-3744-B7C9-EE3001597E97}" type="datetimeFigureOut">
              <a:rPr lang="en-US" smtClean="0"/>
              <a:t>10/3/2023</a:t>
            </a:fld>
            <a:endParaRPr lang="en-US" dirty="0"/>
          </a:p>
        </p:txBody>
      </p:sp>
      <p:sp>
        <p:nvSpPr>
          <p:cNvPr id="6" name="Footer Placeholder 5">
            <a:extLst>
              <a:ext uri="{FF2B5EF4-FFF2-40B4-BE49-F238E27FC236}">
                <a16:creationId xmlns:a16="http://schemas.microsoft.com/office/drawing/2014/main" id="{B0A80368-00EF-C0A0-E680-ECA53BBA18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CE4AC9-40E8-CEBE-5051-27E1D1EB9F77}"/>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8" name="Picture 7">
            <a:extLst>
              <a:ext uri="{FF2B5EF4-FFF2-40B4-BE49-F238E27FC236}">
                <a16:creationId xmlns:a16="http://schemas.microsoft.com/office/drawing/2014/main" id="{C2D3AC8D-051C-67ED-70ED-8A9D009A94DA}"/>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3173699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Shape, rectangle&#10;&#10;Description automatically generated">
            <a:extLst>
              <a:ext uri="{FF2B5EF4-FFF2-40B4-BE49-F238E27FC236}">
                <a16:creationId xmlns:a16="http://schemas.microsoft.com/office/drawing/2014/main" id="{6FBB04CC-FDDA-277B-D3C3-7392E01952C4}"/>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A6C39B6B-6FB7-CBD6-08D0-BD66EB8CF895}"/>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2BE625A-7CF3-D018-E49A-7F97B1ECA5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94467C-F892-5AA0-15EF-789A6F1FD7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F5E27-FF5E-CFE7-35B0-E6B1E9653E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AF601-D95A-3876-BA3B-96691AC899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D6D791-5FCB-4439-C001-1D68D9D23FD2}"/>
              </a:ext>
            </a:extLst>
          </p:cNvPr>
          <p:cNvSpPr>
            <a:spLocks noGrp="1"/>
          </p:cNvSpPr>
          <p:nvPr>
            <p:ph type="dt" sz="half" idx="10"/>
          </p:nvPr>
        </p:nvSpPr>
        <p:spPr/>
        <p:txBody>
          <a:bodyPr/>
          <a:lstStyle/>
          <a:p>
            <a:fld id="{A690911B-69F9-3744-B7C9-EE3001597E97}" type="datetimeFigureOut">
              <a:rPr lang="en-US" smtClean="0"/>
              <a:t>10/3/2023</a:t>
            </a:fld>
            <a:endParaRPr lang="en-US" dirty="0"/>
          </a:p>
        </p:txBody>
      </p:sp>
      <p:sp>
        <p:nvSpPr>
          <p:cNvPr id="8" name="Footer Placeholder 7">
            <a:extLst>
              <a:ext uri="{FF2B5EF4-FFF2-40B4-BE49-F238E27FC236}">
                <a16:creationId xmlns:a16="http://schemas.microsoft.com/office/drawing/2014/main" id="{536D6E55-4196-E63D-5211-64292419A4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55A530-60F0-B89D-644F-325D468DE7F4}"/>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10" name="Picture 9">
            <a:extLst>
              <a:ext uri="{FF2B5EF4-FFF2-40B4-BE49-F238E27FC236}">
                <a16:creationId xmlns:a16="http://schemas.microsoft.com/office/drawing/2014/main" id="{A8F3763F-0481-D43E-D3B4-F93EF67CAC4F}"/>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396015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FA948CBA-E12F-370B-4968-38DEAAB6572E}"/>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16494C35-3DD1-E173-8230-5F84ADF28B1B}"/>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DD010A9-3C70-4AAE-B0B1-2F0A6A975C6A}"/>
              </a:ext>
            </a:extLst>
          </p:cNvPr>
          <p:cNvSpPr>
            <a:spLocks noGrp="1"/>
          </p:cNvSpPr>
          <p:nvPr>
            <p:ph type="dt" sz="half" idx="10"/>
          </p:nvPr>
        </p:nvSpPr>
        <p:spPr/>
        <p:txBody>
          <a:bodyPr/>
          <a:lstStyle/>
          <a:p>
            <a:fld id="{A690911B-69F9-3744-B7C9-EE3001597E97}" type="datetimeFigureOut">
              <a:rPr lang="en-US" smtClean="0"/>
              <a:t>10/3/2023</a:t>
            </a:fld>
            <a:endParaRPr lang="en-US" dirty="0"/>
          </a:p>
        </p:txBody>
      </p:sp>
      <p:sp>
        <p:nvSpPr>
          <p:cNvPr id="4" name="Footer Placeholder 3">
            <a:extLst>
              <a:ext uri="{FF2B5EF4-FFF2-40B4-BE49-F238E27FC236}">
                <a16:creationId xmlns:a16="http://schemas.microsoft.com/office/drawing/2014/main" id="{96DD3F95-5352-DA99-3886-C9E467D8CC1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026DDA4-0D8D-28DE-4D94-9B0BA8BE3DED}"/>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6" name="Picture 5">
            <a:extLst>
              <a:ext uri="{FF2B5EF4-FFF2-40B4-BE49-F238E27FC236}">
                <a16:creationId xmlns:a16="http://schemas.microsoft.com/office/drawing/2014/main" id="{FF4A8A98-AE05-CBD7-7B97-EF7648770BCB}"/>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57603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E92DE-BDAB-2988-D6B0-ED43527700A0}"/>
              </a:ext>
            </a:extLst>
          </p:cNvPr>
          <p:cNvSpPr>
            <a:spLocks noGrp="1"/>
          </p:cNvSpPr>
          <p:nvPr>
            <p:ph type="dt" sz="half" idx="10"/>
          </p:nvPr>
        </p:nvSpPr>
        <p:spPr/>
        <p:txBody>
          <a:bodyPr/>
          <a:lstStyle/>
          <a:p>
            <a:fld id="{A690911B-69F9-3744-B7C9-EE3001597E97}" type="datetimeFigureOut">
              <a:rPr lang="en-US" smtClean="0"/>
              <a:t>10/3/2023</a:t>
            </a:fld>
            <a:endParaRPr lang="en-US" dirty="0"/>
          </a:p>
        </p:txBody>
      </p:sp>
      <p:sp>
        <p:nvSpPr>
          <p:cNvPr id="3" name="Footer Placeholder 2">
            <a:extLst>
              <a:ext uri="{FF2B5EF4-FFF2-40B4-BE49-F238E27FC236}">
                <a16:creationId xmlns:a16="http://schemas.microsoft.com/office/drawing/2014/main" id="{0E511BC4-5DA3-44B3-9A73-72F018C0F2A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5C00079-FA43-05EC-2AB6-0DF3C1ED0198}"/>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5" name="Picture 4">
            <a:extLst>
              <a:ext uri="{FF2B5EF4-FFF2-40B4-BE49-F238E27FC236}">
                <a16:creationId xmlns:a16="http://schemas.microsoft.com/office/drawing/2014/main" id="{38F1099F-ED58-E22B-10BB-2F2C3F60ABBB}"/>
              </a:ext>
            </a:extLst>
          </p:cNvPr>
          <p:cNvPicPr>
            <a:picLocks noChangeAspect="1"/>
          </p:cNvPicPr>
          <p:nvPr userDrawn="1"/>
        </p:nvPicPr>
        <p:blipFill>
          <a:blip r:embed="rId2"/>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160033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5DC7-1D57-A7B0-F257-F3E58E1921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8C29C1-DA6F-D5F6-39C4-B700FF89B5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85F5A6-3EF5-7D06-2888-78F32D9ED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510FA-FE56-7281-96AC-96598DEC2094}"/>
              </a:ext>
            </a:extLst>
          </p:cNvPr>
          <p:cNvSpPr>
            <a:spLocks noGrp="1"/>
          </p:cNvSpPr>
          <p:nvPr>
            <p:ph type="dt" sz="half" idx="10"/>
          </p:nvPr>
        </p:nvSpPr>
        <p:spPr/>
        <p:txBody>
          <a:bodyPr/>
          <a:lstStyle/>
          <a:p>
            <a:fld id="{A690911B-69F9-3744-B7C9-EE3001597E97}" type="datetimeFigureOut">
              <a:rPr lang="en-US" smtClean="0"/>
              <a:t>10/3/2023</a:t>
            </a:fld>
            <a:endParaRPr lang="en-US" dirty="0"/>
          </a:p>
        </p:txBody>
      </p:sp>
      <p:sp>
        <p:nvSpPr>
          <p:cNvPr id="6" name="Footer Placeholder 5">
            <a:extLst>
              <a:ext uri="{FF2B5EF4-FFF2-40B4-BE49-F238E27FC236}">
                <a16:creationId xmlns:a16="http://schemas.microsoft.com/office/drawing/2014/main" id="{47A40A69-147A-DA87-AB39-89CFED07BB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4C419B-BF41-306B-0E5A-1102ECE1B252}"/>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8" name="Picture 7">
            <a:extLst>
              <a:ext uri="{FF2B5EF4-FFF2-40B4-BE49-F238E27FC236}">
                <a16:creationId xmlns:a16="http://schemas.microsoft.com/office/drawing/2014/main" id="{838FA572-63AA-3BF2-8511-B3D897ECD52B}"/>
              </a:ext>
            </a:extLst>
          </p:cNvPr>
          <p:cNvPicPr>
            <a:picLocks noChangeAspect="1"/>
          </p:cNvPicPr>
          <p:nvPr userDrawn="1"/>
        </p:nvPicPr>
        <p:blipFill>
          <a:blip r:embed="rId2"/>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314880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5485-1461-9DDA-0B8D-DE97113E6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B6BE23-7EAA-B327-72A8-8578370FB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BBDE65F-E1DD-981C-96F9-14C38CF57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6E6DDA-FF30-FF29-5B0F-35222B207246}"/>
              </a:ext>
            </a:extLst>
          </p:cNvPr>
          <p:cNvSpPr>
            <a:spLocks noGrp="1"/>
          </p:cNvSpPr>
          <p:nvPr>
            <p:ph type="dt" sz="half" idx="10"/>
          </p:nvPr>
        </p:nvSpPr>
        <p:spPr/>
        <p:txBody>
          <a:bodyPr/>
          <a:lstStyle/>
          <a:p>
            <a:fld id="{A690911B-69F9-3744-B7C9-EE3001597E97}" type="datetimeFigureOut">
              <a:rPr lang="en-US" smtClean="0"/>
              <a:t>10/3/2023</a:t>
            </a:fld>
            <a:endParaRPr lang="en-US" dirty="0"/>
          </a:p>
        </p:txBody>
      </p:sp>
      <p:sp>
        <p:nvSpPr>
          <p:cNvPr id="6" name="Footer Placeholder 5">
            <a:extLst>
              <a:ext uri="{FF2B5EF4-FFF2-40B4-BE49-F238E27FC236}">
                <a16:creationId xmlns:a16="http://schemas.microsoft.com/office/drawing/2014/main" id="{B52F8222-ADB6-2384-D5CA-A60AFD2FD1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FFE783-AE8C-CBD1-A9C6-ECDD121C999D}"/>
              </a:ext>
            </a:extLst>
          </p:cNvPr>
          <p:cNvSpPr>
            <a:spLocks noGrp="1"/>
          </p:cNvSpPr>
          <p:nvPr>
            <p:ph type="sldNum" sz="quarter" idx="12"/>
          </p:nvPr>
        </p:nvSpPr>
        <p:spPr/>
        <p:txBody>
          <a:bodyPr/>
          <a:lstStyle/>
          <a:p>
            <a:fld id="{C7091C1E-E01A-454E-B6F5-F8A53A4B09A6}" type="slidenum">
              <a:rPr lang="en-US" smtClean="0"/>
              <a:t>‹#›</a:t>
            </a:fld>
            <a:endParaRPr lang="en-US" dirty="0"/>
          </a:p>
        </p:txBody>
      </p:sp>
      <p:pic>
        <p:nvPicPr>
          <p:cNvPr id="8" name="Picture 7">
            <a:extLst>
              <a:ext uri="{FF2B5EF4-FFF2-40B4-BE49-F238E27FC236}">
                <a16:creationId xmlns:a16="http://schemas.microsoft.com/office/drawing/2014/main" id="{BB989CA4-DDF9-E469-03F1-92D700087C2D}"/>
              </a:ext>
            </a:extLst>
          </p:cNvPr>
          <p:cNvPicPr>
            <a:picLocks noChangeAspect="1"/>
          </p:cNvPicPr>
          <p:nvPr userDrawn="1"/>
        </p:nvPicPr>
        <p:blipFill>
          <a:blip r:embed="rId2"/>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328106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5E7464-2F36-0E4C-93B0-DC89B262C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9FF2778-D279-5869-BE4D-3C0D7E4ED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482AA-4616-BE21-E8E0-BE464A13CA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0911B-69F9-3744-B7C9-EE3001597E97}" type="datetimeFigureOut">
              <a:rPr lang="en-US" smtClean="0"/>
              <a:t>10/3/2023</a:t>
            </a:fld>
            <a:endParaRPr lang="en-US" dirty="0"/>
          </a:p>
        </p:txBody>
      </p:sp>
      <p:sp>
        <p:nvSpPr>
          <p:cNvPr id="5" name="Footer Placeholder 4">
            <a:extLst>
              <a:ext uri="{FF2B5EF4-FFF2-40B4-BE49-F238E27FC236}">
                <a16:creationId xmlns:a16="http://schemas.microsoft.com/office/drawing/2014/main" id="{6F5680AA-EBA1-35D3-B50F-7F6E064CF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2B8D3E-B70E-411C-FAA5-31608A17A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91C1E-E01A-454E-B6F5-F8A53A4B09A6}" type="slidenum">
              <a:rPr lang="en-US" smtClean="0"/>
              <a:t>‹#›</a:t>
            </a:fld>
            <a:endParaRPr lang="en-US" dirty="0"/>
          </a:p>
        </p:txBody>
      </p:sp>
    </p:spTree>
    <p:extLst>
      <p:ext uri="{BB962C8B-B14F-4D97-AF65-F5344CB8AC3E}">
        <p14:creationId xmlns:p14="http://schemas.microsoft.com/office/powerpoint/2010/main" val="4199236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5E7464-2F36-0E4C-93B0-DC89B262C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FF2778-D279-5869-BE4D-3C0D7E4ED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482AA-4616-BE21-E8E0-BE464A13CA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6F5680AA-EBA1-35D3-B50F-7F6E064CF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2B8D3E-B70E-411C-FAA5-31608A17A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91C1E-E01A-454E-B6F5-F8A53A4B09A6}" type="slidenum">
              <a:rPr lang="en-US" smtClean="0"/>
              <a:t>‹#›</a:t>
            </a:fld>
            <a:endParaRPr lang="en-US" dirty="0"/>
          </a:p>
        </p:txBody>
      </p:sp>
    </p:spTree>
    <p:extLst>
      <p:ext uri="{BB962C8B-B14F-4D97-AF65-F5344CB8AC3E}">
        <p14:creationId xmlns:p14="http://schemas.microsoft.com/office/powerpoint/2010/main" val="27671123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loomu.edu/program-assessmen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bloomu.edu/institutional-research"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AFD6D6-A7E6-192B-C448-C894A89CD3D0}"/>
              </a:ext>
            </a:extLst>
          </p:cNvPr>
          <p:cNvSpPr>
            <a:spLocks noGrp="1"/>
          </p:cNvSpPr>
          <p:nvPr>
            <p:ph type="subTitle" idx="1"/>
          </p:nvPr>
        </p:nvSpPr>
        <p:spPr>
          <a:xfrm>
            <a:off x="1434353" y="3889859"/>
            <a:ext cx="9144000" cy="1761748"/>
          </a:xfrm>
        </p:spPr>
        <p:txBody>
          <a:bodyPr>
            <a:normAutofit/>
          </a:bodyPr>
          <a:lstStyle/>
          <a:p>
            <a:endParaRPr lang="en-US" sz="3500" i="1" dirty="0">
              <a:solidFill>
                <a:schemeClr val="bg1"/>
              </a:solidFill>
            </a:endParaRPr>
          </a:p>
          <a:p>
            <a:r>
              <a:rPr lang="en-US" dirty="0">
                <a:solidFill>
                  <a:schemeClr val="accent4">
                    <a:lumMod val="60000"/>
                    <a:lumOff val="40000"/>
                  </a:schemeClr>
                </a:solidFill>
              </a:rPr>
              <a:t>October 3, 2023</a:t>
            </a:r>
          </a:p>
        </p:txBody>
      </p:sp>
      <p:pic>
        <p:nvPicPr>
          <p:cNvPr id="6" name="Picture 5">
            <a:extLst>
              <a:ext uri="{FF2B5EF4-FFF2-40B4-BE49-F238E27FC236}">
                <a16:creationId xmlns:a16="http://schemas.microsoft.com/office/drawing/2014/main" id="{48CA57F0-8C8F-4A0E-9059-DBABF4FE76AC}"/>
              </a:ext>
            </a:extLst>
          </p:cNvPr>
          <p:cNvPicPr>
            <a:picLocks noChangeAspect="1"/>
          </p:cNvPicPr>
          <p:nvPr/>
        </p:nvPicPr>
        <p:blipFill>
          <a:blip r:embed="rId3"/>
          <a:stretch>
            <a:fillRect/>
          </a:stretch>
        </p:blipFill>
        <p:spPr>
          <a:xfrm>
            <a:off x="3698868" y="5651607"/>
            <a:ext cx="4794263" cy="1206393"/>
          </a:xfrm>
          <a:prstGeom prst="rect">
            <a:avLst/>
          </a:prstGeom>
        </p:spPr>
      </p:pic>
      <p:sp>
        <p:nvSpPr>
          <p:cNvPr id="4" name="Title 3">
            <a:extLst>
              <a:ext uri="{FF2B5EF4-FFF2-40B4-BE49-F238E27FC236}">
                <a16:creationId xmlns:a16="http://schemas.microsoft.com/office/drawing/2014/main" id="{8EEEDF04-8477-4CE1-B240-C95B94DE6E1F}"/>
              </a:ext>
            </a:extLst>
          </p:cNvPr>
          <p:cNvSpPr>
            <a:spLocks noGrp="1"/>
          </p:cNvSpPr>
          <p:nvPr>
            <p:ph type="ctrTitle"/>
          </p:nvPr>
        </p:nvSpPr>
        <p:spPr>
          <a:xfrm>
            <a:off x="1523999" y="1579563"/>
            <a:ext cx="9144000" cy="2387600"/>
          </a:xfrm>
        </p:spPr>
        <p:txBody>
          <a:bodyPr>
            <a:normAutofit fontScale="90000"/>
          </a:bodyPr>
          <a:lstStyle/>
          <a:p>
            <a:r>
              <a:rPr lang="en-US" dirty="0"/>
              <a:t>Program Assessment Review </a:t>
            </a:r>
            <a:r>
              <a:rPr lang="en-US" sz="3600" dirty="0"/>
              <a:t>In Transition</a:t>
            </a:r>
            <a:br>
              <a:rPr lang="en-US" sz="3600" dirty="0"/>
            </a:br>
            <a:br>
              <a:rPr lang="en-US" dirty="0"/>
            </a:br>
            <a:r>
              <a:rPr lang="en-US" dirty="0"/>
              <a:t>Follow-Up Session</a:t>
            </a:r>
          </a:p>
        </p:txBody>
      </p:sp>
    </p:spTree>
    <p:extLst>
      <p:ext uri="{BB962C8B-B14F-4D97-AF65-F5344CB8AC3E}">
        <p14:creationId xmlns:p14="http://schemas.microsoft.com/office/powerpoint/2010/main" val="2838857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CC08B-4802-434B-B6A7-BFFCE53C4319}"/>
              </a:ext>
            </a:extLst>
          </p:cNvPr>
          <p:cNvSpPr>
            <a:spLocks noGrp="1"/>
          </p:cNvSpPr>
          <p:nvPr>
            <p:ph type="title"/>
          </p:nvPr>
        </p:nvSpPr>
        <p:spPr>
          <a:xfrm>
            <a:off x="838200" y="353974"/>
            <a:ext cx="10515600" cy="1325563"/>
          </a:xfrm>
        </p:spPr>
        <p:txBody>
          <a:bodyPr/>
          <a:lstStyle/>
          <a:p>
            <a:r>
              <a:rPr lang="en-US" dirty="0"/>
              <a:t>Program Learning Objectives – Exemplars</a:t>
            </a:r>
          </a:p>
        </p:txBody>
      </p:sp>
      <p:graphicFrame>
        <p:nvGraphicFramePr>
          <p:cNvPr id="6" name="Content Placeholder 5">
            <a:extLst>
              <a:ext uri="{FF2B5EF4-FFF2-40B4-BE49-F238E27FC236}">
                <a16:creationId xmlns:a16="http://schemas.microsoft.com/office/drawing/2014/main" id="{72837F6A-3C31-44E9-A6FD-D58668484A76}"/>
              </a:ext>
            </a:extLst>
          </p:cNvPr>
          <p:cNvGraphicFramePr>
            <a:graphicFrameLocks noGrp="1"/>
          </p:cNvGraphicFramePr>
          <p:nvPr>
            <p:ph idx="1"/>
            <p:extLst>
              <p:ext uri="{D42A27DB-BD31-4B8C-83A1-F6EECF244321}">
                <p14:modId xmlns:p14="http://schemas.microsoft.com/office/powerpoint/2010/main" val="1903638667"/>
              </p:ext>
            </p:extLst>
          </p:nvPr>
        </p:nvGraphicFramePr>
        <p:xfrm>
          <a:off x="512956" y="1844847"/>
          <a:ext cx="10840842" cy="4478038"/>
        </p:xfrm>
        <a:graphic>
          <a:graphicData uri="http://schemas.openxmlformats.org/drawingml/2006/table">
            <a:tbl>
              <a:tblPr firstRow="1" firstCol="1" bandRow="1"/>
              <a:tblGrid>
                <a:gridCol w="1564212">
                  <a:extLst>
                    <a:ext uri="{9D8B030D-6E8A-4147-A177-3AD203B41FA5}">
                      <a16:colId xmlns:a16="http://schemas.microsoft.com/office/drawing/2014/main" val="2564920999"/>
                    </a:ext>
                  </a:extLst>
                </a:gridCol>
                <a:gridCol w="1857499">
                  <a:extLst>
                    <a:ext uri="{9D8B030D-6E8A-4147-A177-3AD203B41FA5}">
                      <a16:colId xmlns:a16="http://schemas.microsoft.com/office/drawing/2014/main" val="1217019897"/>
                    </a:ext>
                  </a:extLst>
                </a:gridCol>
                <a:gridCol w="1857499">
                  <a:extLst>
                    <a:ext uri="{9D8B030D-6E8A-4147-A177-3AD203B41FA5}">
                      <a16:colId xmlns:a16="http://schemas.microsoft.com/office/drawing/2014/main" val="2208903040"/>
                    </a:ext>
                  </a:extLst>
                </a:gridCol>
                <a:gridCol w="3030655">
                  <a:extLst>
                    <a:ext uri="{9D8B030D-6E8A-4147-A177-3AD203B41FA5}">
                      <a16:colId xmlns:a16="http://schemas.microsoft.com/office/drawing/2014/main" val="2362365710"/>
                    </a:ext>
                  </a:extLst>
                </a:gridCol>
                <a:gridCol w="2530977">
                  <a:extLst>
                    <a:ext uri="{9D8B030D-6E8A-4147-A177-3AD203B41FA5}">
                      <a16:colId xmlns:a16="http://schemas.microsoft.com/office/drawing/2014/main" val="2637206892"/>
                    </a:ext>
                  </a:extLst>
                </a:gridCol>
              </a:tblGrid>
              <a:tr h="146627">
                <a:tc gridSpan="5">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Table 2: Program Student Learning Objectives and Rationale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8415436"/>
                  </a:ext>
                </a:extLst>
              </a:tr>
              <a:tr h="746461">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Program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Program SLOs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Action </a:t>
                      </a:r>
                      <a:b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(indicate if SLO new, retained, revised from previous curriculum at any campus)</a:t>
                      </a: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Results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(summarize assessment outcomes or observed knowledge, skills, attitudes, and habits that informed action)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Rationale</a:t>
                      </a:r>
                      <a:b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(provide brief statement of what informed the selection of the SLO)</a:t>
                      </a: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431162384"/>
                  </a:ext>
                </a:extLst>
              </a:tr>
              <a:tr h="599835">
                <a:tc>
                  <a:txBody>
                    <a:bodyPr/>
                    <a:lstStyle/>
                    <a:p>
                      <a:pPr marL="48895"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B.S. in Psychology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SLO1: Knowledge Base in Psychology</a:t>
                      </a: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Retained</a:t>
                      </a: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In Spring 2022, on a cumulative PSYC100 exam, 37/44 (84%) scored 70% or higher, indicating acceptable levels of an introductory level of knowledge in psychology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The American Psychological Association recommends all undergraduate programs have this as a learning goal.</a:t>
                      </a: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30023"/>
                  </a:ext>
                </a:extLst>
              </a:tr>
              <a:tr h="1043513">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SLO2: Scientific Inquiry and Critical Thinking</a:t>
                      </a: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Retained</a:t>
                      </a: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In Spring 2022, on a Research Methods exam, 23/36 (72%) of students scored a 70% or higher.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In addition to linking to the GE competency of Natural World, the American Psychological Association recommends all undergraduate programs have this as a learning goal.</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426173"/>
                  </a:ext>
                </a:extLst>
              </a:tr>
              <a:tr h="1849864">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SLO3: Ethical and Social Responsibility in a Diverse World</a:t>
                      </a: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Retained</a:t>
                      </a: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Ethical Responsibility:</a:t>
                      </a:r>
                      <a:b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In Fall 2021, 36/37 (98%) students completing a plagiarism in scientific writing quiz in PSYC204 met or exceeded a score of 70%.</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Social Responsibility:</a:t>
                      </a:r>
                      <a:b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In Spring 2022, 49/56 (88%) students in Forensic Psychology completing a reflection of bias and discrimination met or exceeded a score of 70%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The American Psychological Association recommends all undergraduate programs have this as a learning goal.</a:t>
                      </a:r>
                    </a:p>
                  </a:txBody>
                  <a:tcPr marL="38545" marR="38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466715"/>
                  </a:ext>
                </a:extLst>
              </a:tr>
            </a:tbl>
          </a:graphicData>
        </a:graphic>
      </p:graphicFrame>
    </p:spTree>
    <p:extLst>
      <p:ext uri="{BB962C8B-B14F-4D97-AF65-F5344CB8AC3E}">
        <p14:creationId xmlns:p14="http://schemas.microsoft.com/office/powerpoint/2010/main" val="411401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F38E-40F9-4160-BA04-F18D639EA154}"/>
              </a:ext>
            </a:extLst>
          </p:cNvPr>
          <p:cNvSpPr>
            <a:spLocks noGrp="1"/>
          </p:cNvSpPr>
          <p:nvPr>
            <p:ph type="title"/>
          </p:nvPr>
        </p:nvSpPr>
        <p:spPr/>
        <p:txBody>
          <a:bodyPr/>
          <a:lstStyle/>
          <a:p>
            <a:r>
              <a:rPr lang="en-US" dirty="0"/>
              <a:t>Program Learning Objectives – Exemplars</a:t>
            </a:r>
          </a:p>
        </p:txBody>
      </p:sp>
      <p:graphicFrame>
        <p:nvGraphicFramePr>
          <p:cNvPr id="4" name="Content Placeholder 3">
            <a:extLst>
              <a:ext uri="{FF2B5EF4-FFF2-40B4-BE49-F238E27FC236}">
                <a16:creationId xmlns:a16="http://schemas.microsoft.com/office/drawing/2014/main" id="{89F91EE2-EA94-40E6-B754-D2C4FC1F0D3C}"/>
              </a:ext>
            </a:extLst>
          </p:cNvPr>
          <p:cNvGraphicFramePr>
            <a:graphicFrameLocks noGrp="1"/>
          </p:cNvGraphicFramePr>
          <p:nvPr>
            <p:ph idx="1"/>
            <p:extLst>
              <p:ext uri="{D42A27DB-BD31-4B8C-83A1-F6EECF244321}">
                <p14:modId xmlns:p14="http://schemas.microsoft.com/office/powerpoint/2010/main" val="280499657"/>
              </p:ext>
            </p:extLst>
          </p:nvPr>
        </p:nvGraphicFramePr>
        <p:xfrm>
          <a:off x="468351" y="1973766"/>
          <a:ext cx="11117765" cy="4159404"/>
        </p:xfrm>
        <a:graphic>
          <a:graphicData uri="http://schemas.openxmlformats.org/drawingml/2006/table">
            <a:tbl>
              <a:tblPr firstRow="1" firstCol="1" bandRow="1"/>
              <a:tblGrid>
                <a:gridCol w="1604166">
                  <a:extLst>
                    <a:ext uri="{9D8B030D-6E8A-4147-A177-3AD203B41FA5}">
                      <a16:colId xmlns:a16="http://schemas.microsoft.com/office/drawing/2014/main" val="3215438895"/>
                    </a:ext>
                  </a:extLst>
                </a:gridCol>
                <a:gridCol w="1904948">
                  <a:extLst>
                    <a:ext uri="{9D8B030D-6E8A-4147-A177-3AD203B41FA5}">
                      <a16:colId xmlns:a16="http://schemas.microsoft.com/office/drawing/2014/main" val="3417661582"/>
                    </a:ext>
                  </a:extLst>
                </a:gridCol>
                <a:gridCol w="1904948">
                  <a:extLst>
                    <a:ext uri="{9D8B030D-6E8A-4147-A177-3AD203B41FA5}">
                      <a16:colId xmlns:a16="http://schemas.microsoft.com/office/drawing/2014/main" val="2024805618"/>
                    </a:ext>
                  </a:extLst>
                </a:gridCol>
                <a:gridCol w="3108073">
                  <a:extLst>
                    <a:ext uri="{9D8B030D-6E8A-4147-A177-3AD203B41FA5}">
                      <a16:colId xmlns:a16="http://schemas.microsoft.com/office/drawing/2014/main" val="2886581287"/>
                    </a:ext>
                  </a:extLst>
                </a:gridCol>
                <a:gridCol w="2595630">
                  <a:extLst>
                    <a:ext uri="{9D8B030D-6E8A-4147-A177-3AD203B41FA5}">
                      <a16:colId xmlns:a16="http://schemas.microsoft.com/office/drawing/2014/main" val="3375761970"/>
                    </a:ext>
                  </a:extLst>
                </a:gridCol>
              </a:tblGrid>
              <a:tr h="221031">
                <a:tc gridSpan="5">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Table 2: Program Student Learning Objectives and Rationale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4574569"/>
                  </a:ext>
                </a:extLst>
              </a:tr>
              <a:tr h="1125250">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Program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Program SLOs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Action </a:t>
                      </a:r>
                      <a:b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(indicate if SLO new, retained, revised from previous curriculum at any campus)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Results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(summarize assessment outcomes or observed knowledge, skills, attitudes, and habits that informed action)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Rationale</a:t>
                      </a:r>
                      <a:b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(provide brief statement of what informed the selection of the SLO)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2726873884"/>
                  </a:ext>
                </a:extLst>
              </a:tr>
              <a:tr h="904218">
                <a:tc>
                  <a:txBody>
                    <a:bodyPr/>
                    <a:lstStyle/>
                    <a:p>
                      <a:pPr marL="48895"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Minor in Psychology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SLO1: Knowledge Base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Retained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In Spring 2022, on a cumulative exam in PSYC100, 37/44 (84%) scored 70% or higher, indicating acceptable levels of an introductory level of knowledge in psychology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Although the minor is designed to be flexible, this SLO is introduced in the course required for all minors (PSYC100)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066927"/>
                  </a:ext>
                </a:extLst>
              </a:tr>
              <a:tr h="1004687">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SLO2: Scientific Inquiry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Retained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In Spring 2022, on an exam covering the scientific method and psychological research, 41/45 (91%) of students scored 70% or higher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Although the minor is designed to be flexible, this SLO is introduced in the course required for all minors (PSYC100)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237300"/>
                  </a:ext>
                </a:extLst>
              </a:tr>
              <a:tr h="904218">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SLO3: Ethical and Social Responsibility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Retained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In Spring 2022, 42/45 (93%) of students scored 70% or higher on a reflection of the role of cultural norms in their behavior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Although the minor is designed to be flexible, this SLO is introduced in the course required for all minors (PSYC100)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328333"/>
                  </a:ext>
                </a:extLst>
              </a:tr>
            </a:tbl>
          </a:graphicData>
        </a:graphic>
      </p:graphicFrame>
    </p:spTree>
    <p:extLst>
      <p:ext uri="{BB962C8B-B14F-4D97-AF65-F5344CB8AC3E}">
        <p14:creationId xmlns:p14="http://schemas.microsoft.com/office/powerpoint/2010/main" val="2892960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6A8D-2DCE-441A-8741-D02F95DCE49B}"/>
              </a:ext>
            </a:extLst>
          </p:cNvPr>
          <p:cNvSpPr>
            <a:spLocks noGrp="1"/>
          </p:cNvSpPr>
          <p:nvPr>
            <p:ph type="title"/>
          </p:nvPr>
        </p:nvSpPr>
        <p:spPr>
          <a:xfrm>
            <a:off x="838200" y="317828"/>
            <a:ext cx="10515600" cy="1325563"/>
          </a:xfrm>
        </p:spPr>
        <p:txBody>
          <a:bodyPr>
            <a:normAutofit/>
          </a:bodyPr>
          <a:lstStyle/>
          <a:p>
            <a:r>
              <a:rPr lang="en-US" dirty="0"/>
              <a:t>Program Learning Objectives – Opportunities for Improvement</a:t>
            </a:r>
          </a:p>
        </p:txBody>
      </p:sp>
      <p:sp>
        <p:nvSpPr>
          <p:cNvPr id="6" name="Content Placeholder 5">
            <a:extLst>
              <a:ext uri="{FF2B5EF4-FFF2-40B4-BE49-F238E27FC236}">
                <a16:creationId xmlns:a16="http://schemas.microsoft.com/office/drawing/2014/main" id="{888F4FCB-23C2-4C82-845E-4C98E5DBE9DC}"/>
              </a:ext>
            </a:extLst>
          </p:cNvPr>
          <p:cNvSpPr>
            <a:spLocks noGrp="1"/>
          </p:cNvSpPr>
          <p:nvPr>
            <p:ph idx="1"/>
          </p:nvPr>
        </p:nvSpPr>
        <p:spPr>
          <a:xfrm>
            <a:off x="838200" y="1825625"/>
            <a:ext cx="11127828" cy="3581947"/>
          </a:xfrm>
        </p:spPr>
        <p:txBody>
          <a:bodyPr vert="horz" lIns="91440" tIns="45720" rIns="91440" bIns="45720" rtlCol="0" anchor="t">
            <a:normAutofit fontScale="92500" lnSpcReduction="20000"/>
          </a:bodyPr>
          <a:lstStyle/>
          <a:p>
            <a:r>
              <a:rPr lang="en-US" dirty="0"/>
              <a:t>Include all elements for Table 2 separately for each program (e.g., major, tracks, minor) in PAR in Transition (if not completed one yet) – Table 2 will not be used in Nuventive</a:t>
            </a:r>
          </a:p>
          <a:p>
            <a:r>
              <a:rPr lang="en-US" dirty="0"/>
              <a:t>Use Opportunities for Improvement on Table 2 to inform Table 4 Assessment Grid in Nuventive</a:t>
            </a:r>
          </a:p>
          <a:p>
            <a:r>
              <a:rPr lang="en-US" dirty="0"/>
              <a:t>Provide SLOs for each program and clearly indicate to which program the SLOs belong</a:t>
            </a:r>
          </a:p>
          <a:p>
            <a:r>
              <a:rPr lang="en-US" dirty="0"/>
              <a:t>Provide </a:t>
            </a:r>
            <a:r>
              <a:rPr lang="en-US" i="1" dirty="0"/>
              <a:t>at least one </a:t>
            </a:r>
            <a:r>
              <a:rPr lang="en-US" dirty="0"/>
              <a:t>unique SLO for each program where the core may be the same or similar (e.g., major and tracks)</a:t>
            </a:r>
          </a:p>
          <a:p>
            <a:r>
              <a:rPr lang="en-US" dirty="0"/>
              <a:t>Report raw data plus percent that met/did not meet expectations</a:t>
            </a:r>
          </a:p>
          <a:p>
            <a:endParaRPr lang="en-US" dirty="0"/>
          </a:p>
        </p:txBody>
      </p:sp>
    </p:spTree>
    <p:extLst>
      <p:ext uri="{BB962C8B-B14F-4D97-AF65-F5344CB8AC3E}">
        <p14:creationId xmlns:p14="http://schemas.microsoft.com/office/powerpoint/2010/main" val="1696024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8242-35EF-4C57-B1F4-85C82492C4B4}"/>
              </a:ext>
            </a:extLst>
          </p:cNvPr>
          <p:cNvSpPr>
            <a:spLocks noGrp="1"/>
          </p:cNvSpPr>
          <p:nvPr>
            <p:ph type="title"/>
          </p:nvPr>
        </p:nvSpPr>
        <p:spPr/>
        <p:txBody>
          <a:bodyPr/>
          <a:lstStyle/>
          <a:p>
            <a:r>
              <a:rPr lang="en-US" dirty="0"/>
              <a:t>Curriculum Map – Table 3</a:t>
            </a:r>
          </a:p>
        </p:txBody>
      </p:sp>
      <p:graphicFrame>
        <p:nvGraphicFramePr>
          <p:cNvPr id="6" name="Table 5">
            <a:extLst>
              <a:ext uri="{FF2B5EF4-FFF2-40B4-BE49-F238E27FC236}">
                <a16:creationId xmlns:a16="http://schemas.microsoft.com/office/drawing/2014/main" id="{4E869FE6-58A1-4646-B950-A47149E6179B}"/>
              </a:ext>
            </a:extLst>
          </p:cNvPr>
          <p:cNvGraphicFramePr>
            <a:graphicFrameLocks noGrp="1"/>
          </p:cNvGraphicFramePr>
          <p:nvPr>
            <p:extLst>
              <p:ext uri="{D42A27DB-BD31-4B8C-83A1-F6EECF244321}">
                <p14:modId xmlns:p14="http://schemas.microsoft.com/office/powerpoint/2010/main" val="2274286536"/>
              </p:ext>
            </p:extLst>
          </p:nvPr>
        </p:nvGraphicFramePr>
        <p:xfrm>
          <a:off x="838196" y="5245440"/>
          <a:ext cx="10512424" cy="716333"/>
        </p:xfrm>
        <a:graphic>
          <a:graphicData uri="http://schemas.openxmlformats.org/drawingml/2006/table">
            <a:tbl>
              <a:tblPr firstRow="1" firstCol="1" lastRow="1" lastCol="1" bandCol="1"/>
              <a:tblGrid>
                <a:gridCol w="2608766">
                  <a:extLst>
                    <a:ext uri="{9D8B030D-6E8A-4147-A177-3AD203B41FA5}">
                      <a16:colId xmlns:a16="http://schemas.microsoft.com/office/drawing/2014/main" val="3703697413"/>
                    </a:ext>
                  </a:extLst>
                </a:gridCol>
                <a:gridCol w="3029950">
                  <a:extLst>
                    <a:ext uri="{9D8B030D-6E8A-4147-A177-3AD203B41FA5}">
                      <a16:colId xmlns:a16="http://schemas.microsoft.com/office/drawing/2014/main" val="444077660"/>
                    </a:ext>
                  </a:extLst>
                </a:gridCol>
                <a:gridCol w="4873708">
                  <a:extLst>
                    <a:ext uri="{9D8B030D-6E8A-4147-A177-3AD203B41FA5}">
                      <a16:colId xmlns:a16="http://schemas.microsoft.com/office/drawing/2014/main" val="1681421559"/>
                    </a:ext>
                  </a:extLst>
                </a:gridCol>
              </a:tblGrid>
              <a:tr h="182139">
                <a:tc>
                  <a:txBody>
                    <a:bodyPr/>
                    <a:lstStyle/>
                    <a:p>
                      <a:pPr marL="13335" marR="0" algn="ctr">
                        <a:spcBef>
                          <a:spcPts val="115"/>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Abbrev.</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57785" marR="0" algn="ctr">
                        <a:spcBef>
                          <a:spcPts val="65"/>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Description</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2463922019"/>
                  </a:ext>
                </a:extLst>
              </a:tr>
              <a:tr h="190897">
                <a:tc>
                  <a:txBody>
                    <a:bodyPr/>
                    <a:lstStyle/>
                    <a:p>
                      <a:pPr marL="13335" marR="0" algn="ctr">
                        <a:spcBef>
                          <a:spcPts val="115"/>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130" marR="0">
                        <a:spcBef>
                          <a:spcPts val="65"/>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ntroduced or </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ntroductory Level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130" marR="0">
                        <a:spcBef>
                          <a:spcPts val="65"/>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(i.e., </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B = B</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eginning in BU grid)</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266548"/>
                  </a:ext>
                </a:extLst>
              </a:tr>
              <a:tr h="190897">
                <a:tc>
                  <a:txBody>
                    <a:bodyPr/>
                    <a:lstStyle/>
                    <a:p>
                      <a:pPr marL="15240" marR="0" algn="ctr">
                        <a:spcBef>
                          <a:spcPts val="115"/>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130" marR="0">
                        <a:spcBef>
                          <a:spcPts val="65"/>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einforced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130" marR="0">
                        <a:spcBef>
                          <a:spcPts val="65"/>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(i.e., </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I = I</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ntermediate in BU grid)</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721168"/>
                  </a:ext>
                </a:extLst>
              </a:tr>
              <a:tr h="85057">
                <a:tc>
                  <a:txBody>
                    <a:bodyPr/>
                    <a:lstStyle/>
                    <a:p>
                      <a:pPr marL="15240" marR="0" algn="ctr">
                        <a:spcBef>
                          <a:spcPts val="115"/>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130" marR="0">
                        <a:spcBef>
                          <a:spcPts val="65"/>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ummative or Mastered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130" marR="0">
                        <a:spcBef>
                          <a:spcPts val="65"/>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(i.e., </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A = A</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dvanced in BU grid)</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7923242"/>
                  </a:ext>
                </a:extLst>
              </a:tr>
            </a:tbl>
          </a:graphicData>
        </a:graphic>
      </p:graphicFrame>
      <p:graphicFrame>
        <p:nvGraphicFramePr>
          <p:cNvPr id="8" name="Content Placeholder 3">
            <a:extLst>
              <a:ext uri="{FF2B5EF4-FFF2-40B4-BE49-F238E27FC236}">
                <a16:creationId xmlns:a16="http://schemas.microsoft.com/office/drawing/2014/main" id="{6D993E20-F8F3-4A34-9E00-BEA8537FB057}"/>
              </a:ext>
            </a:extLst>
          </p:cNvPr>
          <p:cNvGraphicFramePr>
            <a:graphicFrameLocks noGrp="1"/>
          </p:cNvGraphicFramePr>
          <p:nvPr>
            <p:ph idx="1"/>
            <p:extLst>
              <p:ext uri="{D42A27DB-BD31-4B8C-83A1-F6EECF244321}">
                <p14:modId xmlns:p14="http://schemas.microsoft.com/office/powerpoint/2010/main" val="1801379059"/>
              </p:ext>
            </p:extLst>
          </p:nvPr>
        </p:nvGraphicFramePr>
        <p:xfrm>
          <a:off x="838200" y="1690688"/>
          <a:ext cx="10512420" cy="3554752"/>
        </p:xfrm>
        <a:graphic>
          <a:graphicData uri="http://schemas.openxmlformats.org/drawingml/2006/table">
            <a:tbl>
              <a:tblPr firstRow="1" firstCol="1" lastRow="1" lastCol="1" bandCol="1"/>
              <a:tblGrid>
                <a:gridCol w="2519594">
                  <a:extLst>
                    <a:ext uri="{9D8B030D-6E8A-4147-A177-3AD203B41FA5}">
                      <a16:colId xmlns:a16="http://schemas.microsoft.com/office/drawing/2014/main" val="3191523555"/>
                    </a:ext>
                  </a:extLst>
                </a:gridCol>
                <a:gridCol w="886442">
                  <a:extLst>
                    <a:ext uri="{9D8B030D-6E8A-4147-A177-3AD203B41FA5}">
                      <a16:colId xmlns:a16="http://schemas.microsoft.com/office/drawing/2014/main" val="1467876427"/>
                    </a:ext>
                  </a:extLst>
                </a:gridCol>
                <a:gridCol w="901290">
                  <a:extLst>
                    <a:ext uri="{9D8B030D-6E8A-4147-A177-3AD203B41FA5}">
                      <a16:colId xmlns:a16="http://schemas.microsoft.com/office/drawing/2014/main" val="3383445947"/>
                    </a:ext>
                  </a:extLst>
                </a:gridCol>
                <a:gridCol w="886442">
                  <a:extLst>
                    <a:ext uri="{9D8B030D-6E8A-4147-A177-3AD203B41FA5}">
                      <a16:colId xmlns:a16="http://schemas.microsoft.com/office/drawing/2014/main" val="2141835994"/>
                    </a:ext>
                  </a:extLst>
                </a:gridCol>
                <a:gridCol w="886442">
                  <a:extLst>
                    <a:ext uri="{9D8B030D-6E8A-4147-A177-3AD203B41FA5}">
                      <a16:colId xmlns:a16="http://schemas.microsoft.com/office/drawing/2014/main" val="1947200485"/>
                    </a:ext>
                  </a:extLst>
                </a:gridCol>
                <a:gridCol w="886442">
                  <a:extLst>
                    <a:ext uri="{9D8B030D-6E8A-4147-A177-3AD203B41FA5}">
                      <a16:colId xmlns:a16="http://schemas.microsoft.com/office/drawing/2014/main" val="2092603476"/>
                    </a:ext>
                  </a:extLst>
                </a:gridCol>
                <a:gridCol w="886442">
                  <a:extLst>
                    <a:ext uri="{9D8B030D-6E8A-4147-A177-3AD203B41FA5}">
                      <a16:colId xmlns:a16="http://schemas.microsoft.com/office/drawing/2014/main" val="1636602816"/>
                    </a:ext>
                  </a:extLst>
                </a:gridCol>
                <a:gridCol w="886442">
                  <a:extLst>
                    <a:ext uri="{9D8B030D-6E8A-4147-A177-3AD203B41FA5}">
                      <a16:colId xmlns:a16="http://schemas.microsoft.com/office/drawing/2014/main" val="78499191"/>
                    </a:ext>
                  </a:extLst>
                </a:gridCol>
                <a:gridCol w="886442">
                  <a:extLst>
                    <a:ext uri="{9D8B030D-6E8A-4147-A177-3AD203B41FA5}">
                      <a16:colId xmlns:a16="http://schemas.microsoft.com/office/drawing/2014/main" val="441343018"/>
                    </a:ext>
                  </a:extLst>
                </a:gridCol>
                <a:gridCol w="886442">
                  <a:extLst>
                    <a:ext uri="{9D8B030D-6E8A-4147-A177-3AD203B41FA5}">
                      <a16:colId xmlns:a16="http://schemas.microsoft.com/office/drawing/2014/main" val="1108615014"/>
                    </a:ext>
                  </a:extLst>
                </a:gridCol>
              </a:tblGrid>
              <a:tr h="0">
                <a:tc gridSpan="10">
                  <a:txBody>
                    <a:bodyPr/>
                    <a:lstStyle/>
                    <a:p>
                      <a:pPr marL="89535" marR="0" indent="558800" algn="ctr">
                        <a:lnSpc>
                          <a:spcPts val="1650"/>
                        </a:lnSpc>
                        <a:spcBef>
                          <a:spcPts val="114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Table 3: Curriculum Map Template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93040" marR="0">
                        <a:spcBef>
                          <a:spcPts val="0"/>
                        </a:spcBef>
                        <a:spcAft>
                          <a:spcPts val="0"/>
                        </a:spcAf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hMerge="1">
                  <a:txBody>
                    <a:bodyPr/>
                    <a:lstStyle/>
                    <a:p>
                      <a:pPr marL="199390" marR="0">
                        <a:spcBef>
                          <a:spcPts val="0"/>
                        </a:spcBef>
                        <a:spcAft>
                          <a:spcPts val="0"/>
                        </a:spcAf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hMerge="1">
                  <a:txBody>
                    <a:bodyPr/>
                    <a:lstStyle/>
                    <a:p>
                      <a:pPr marL="193040" marR="0">
                        <a:spcBef>
                          <a:spcPts val="0"/>
                        </a:spcBef>
                        <a:spcAft>
                          <a:spcPts val="0"/>
                        </a:spcAf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hMerge="1">
                  <a:txBody>
                    <a:bodyPr/>
                    <a:lstStyle/>
                    <a:p>
                      <a:pPr marL="193675" marR="0">
                        <a:spcBef>
                          <a:spcPts val="0"/>
                        </a:spcBef>
                        <a:spcAft>
                          <a:spcPts val="0"/>
                        </a:spcAf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hMerge="1">
                  <a:txBody>
                    <a:bodyPr/>
                    <a:lstStyle/>
                    <a:p>
                      <a:pPr marL="193675" marR="0">
                        <a:spcBef>
                          <a:spcPts val="0"/>
                        </a:spcBef>
                        <a:spcAft>
                          <a:spcPts val="0"/>
                        </a:spcAf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hMerge="1">
                  <a:txBody>
                    <a:bodyPr/>
                    <a:lstStyle/>
                    <a:p>
                      <a:pPr marL="194310" marR="0">
                        <a:spcBef>
                          <a:spcPts val="0"/>
                        </a:spcBef>
                        <a:spcAft>
                          <a:spcPts val="0"/>
                        </a:spcAf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hMerge="1">
                  <a:txBody>
                    <a:bodyPr/>
                    <a:lstStyle/>
                    <a:p>
                      <a:pPr marL="194310" marR="0">
                        <a:spcBef>
                          <a:spcPts val="0"/>
                        </a:spcBef>
                        <a:spcAft>
                          <a:spcPts val="0"/>
                        </a:spcAf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hMerge="1">
                  <a:txBody>
                    <a:bodyPr/>
                    <a:lstStyle/>
                    <a:p>
                      <a:pPr marL="194945" marR="0">
                        <a:spcBef>
                          <a:spcPts val="0"/>
                        </a:spcBef>
                        <a:spcAft>
                          <a:spcPts val="0"/>
                        </a:spcAf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hMerge="1">
                  <a:txBody>
                    <a:bodyPr/>
                    <a:lstStyle/>
                    <a:p>
                      <a:pPr marL="194945" marR="0">
                        <a:spcBef>
                          <a:spcPts val="0"/>
                        </a:spcBef>
                        <a:spcAft>
                          <a:spcPts val="0"/>
                        </a:spcAf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extLst>
                  <a:ext uri="{0D108BD9-81ED-4DB2-BD59-A6C34878D82A}">
                    <a16:rowId xmlns:a16="http://schemas.microsoft.com/office/drawing/2014/main" val="3209275961"/>
                  </a:ext>
                </a:extLst>
              </a:tr>
              <a:tr h="1094819">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9535" marR="0" indent="558800">
                        <a:lnSpc>
                          <a:spcPts val="1650"/>
                        </a:lnSpc>
                        <a:spcBef>
                          <a:spcPts val="1140"/>
                        </a:spcBef>
                        <a:spcAft>
                          <a:spcPts val="0"/>
                        </a:spcAft>
                      </a:pPr>
                      <a:r>
                        <a:rPr lang="en-US" sz="1400" b="1" spc="-5" dirty="0">
                          <a:solidFill>
                            <a:srgbClr val="538234"/>
                          </a:solidFill>
                          <a:effectLst/>
                          <a:latin typeface="Times New Roman" panose="02020603050405020304" pitchFamily="18" charset="0"/>
                          <a:ea typeface="Times New Roman" panose="02020603050405020304" pitchFamily="18" charset="0"/>
                          <a:cs typeface="Times New Roman" panose="02020603050405020304" pitchFamily="18" charset="0"/>
                        </a:rPr>
                        <a:t>Program </a:t>
                      </a:r>
                      <a:r>
                        <a:rPr lang="en-US" sz="1400" b="1" dirty="0">
                          <a:solidFill>
                            <a:srgbClr val="538234"/>
                          </a:solidFill>
                          <a:effectLst/>
                          <a:latin typeface="Times New Roman" panose="02020603050405020304" pitchFamily="18" charset="0"/>
                          <a:ea typeface="Times New Roman" panose="02020603050405020304" pitchFamily="18" charset="0"/>
                          <a:cs typeface="Times New Roman" panose="02020603050405020304" pitchFamily="18" charset="0"/>
                        </a:rPr>
                        <a:t>Student</a:t>
                      </a:r>
                      <a:r>
                        <a:rPr lang="en-US" sz="1400" b="1" spc="-280" dirty="0">
                          <a:solidFill>
                            <a:srgbClr val="5382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solidFill>
                            <a:srgbClr val="538234"/>
                          </a:solidFill>
                          <a:effectLst/>
                          <a:latin typeface="Times New Roman" panose="02020603050405020304" pitchFamily="18" charset="0"/>
                          <a:ea typeface="Times New Roman" panose="02020603050405020304" pitchFamily="18" charset="0"/>
                          <a:cs typeface="Times New Roman" panose="02020603050405020304" pitchFamily="18" charset="0"/>
                        </a:rPr>
                        <a:t>Learning</a:t>
                      </a:r>
                      <a:r>
                        <a:rPr lang="en-US" sz="1400" b="1" spc="-40" dirty="0">
                          <a:solidFill>
                            <a:srgbClr val="5382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solidFill>
                            <a:srgbClr val="538234"/>
                          </a:solidFill>
                          <a:effectLst/>
                          <a:latin typeface="Times New Roman" panose="02020603050405020304" pitchFamily="18" charset="0"/>
                          <a:ea typeface="Times New Roman" panose="02020603050405020304" pitchFamily="18" charset="0"/>
                          <a:cs typeface="Times New Roman" panose="02020603050405020304" pitchFamily="18" charset="0"/>
                        </a:rPr>
                        <a:t>Objectives</a:t>
                      </a:r>
                      <a:r>
                        <a:rPr lang="en-US" sz="1400" b="1" spc="-35" dirty="0">
                          <a:solidFill>
                            <a:srgbClr val="5382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solidFill>
                            <a:srgbClr val="538234"/>
                          </a:solidFill>
                          <a:effectLst/>
                          <a:latin typeface="Times New Roman" panose="02020603050405020304" pitchFamily="18" charset="0"/>
                          <a:ea typeface="Times New Roman" panose="02020603050405020304" pitchFamily="18" charset="0"/>
                          <a:cs typeface="Times New Roman" panose="02020603050405020304" pitchFamily="18" charset="0"/>
                        </a:rPr>
                        <a:t>(SLO)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15"/>
                        </a:spcBef>
                        <a:spcAft>
                          <a:spcPts val="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93040"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SLO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15"/>
                        </a:spcBef>
                        <a:spcAft>
                          <a:spcPts val="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99390"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SLO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15"/>
                        </a:spcBef>
                        <a:spcAft>
                          <a:spcPts val="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93040"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SLO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15"/>
                        </a:spcBef>
                        <a:spcAft>
                          <a:spcPts val="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93675"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SLO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15"/>
                        </a:spcBef>
                        <a:spcAft>
                          <a:spcPts val="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93675"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SLO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15"/>
                        </a:spcBef>
                        <a:spcAft>
                          <a:spcPts val="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94310"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SLO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15"/>
                        </a:spcBef>
                        <a:spcAft>
                          <a:spcPts val="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94310"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SLO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15"/>
                        </a:spcBef>
                        <a:spcAft>
                          <a:spcPts val="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94945"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SLO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15"/>
                        </a:spcBef>
                        <a:spcAft>
                          <a:spcPts val="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94945" marR="0">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SLO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extLst>
                  <a:ext uri="{0D108BD9-81ED-4DB2-BD59-A6C34878D82A}">
                    <a16:rowId xmlns:a16="http://schemas.microsoft.com/office/drawing/2014/main" val="2089903973"/>
                  </a:ext>
                </a:extLst>
              </a:tr>
              <a:tr h="251369">
                <a:tc>
                  <a:txBody>
                    <a:bodyPr/>
                    <a:lstStyle/>
                    <a:p>
                      <a:pPr marL="26670" marR="0">
                        <a:lnSpc>
                          <a:spcPts val="1470"/>
                        </a:lnSpc>
                        <a:spcBef>
                          <a:spcPts val="0"/>
                        </a:spcBef>
                        <a:spcAft>
                          <a:spcPts val="0"/>
                        </a:spcAft>
                      </a:pPr>
                      <a:r>
                        <a:rPr lang="en-US" sz="1400" dirty="0">
                          <a:solidFill>
                            <a:srgbClr val="C65810"/>
                          </a:solidFill>
                          <a:effectLst/>
                          <a:latin typeface="Times New Roman" panose="02020603050405020304" pitchFamily="18" charset="0"/>
                          <a:ea typeface="Times New Roman" panose="02020603050405020304" pitchFamily="18" charset="0"/>
                          <a:cs typeface="Times New Roman" panose="02020603050405020304" pitchFamily="18" charset="0"/>
                        </a:rPr>
                        <a:t>Program</a:t>
                      </a:r>
                      <a:r>
                        <a:rPr lang="en-US" sz="1400" spc="-20" dirty="0">
                          <a:solidFill>
                            <a:srgbClr val="C6581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C65810"/>
                          </a:solidFill>
                          <a:effectLst/>
                          <a:latin typeface="Times New Roman" panose="02020603050405020304" pitchFamily="18" charset="0"/>
                          <a:ea typeface="Times New Roman" panose="02020603050405020304" pitchFamily="18" charset="0"/>
                          <a:cs typeface="Times New Roman" panose="02020603050405020304" pitchFamily="18" charset="0"/>
                        </a:rPr>
                        <a:t>Requirements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909648"/>
                  </a:ext>
                </a:extLst>
              </a:tr>
              <a:tr h="251369">
                <a:tc>
                  <a:txBody>
                    <a:bodyPr/>
                    <a:lstStyle/>
                    <a:p>
                      <a:pPr marL="26670" marR="0">
                        <a:lnSpc>
                          <a:spcPts val="147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Intro to CJ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I</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0" dirty="0">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5398414"/>
                  </a:ext>
                </a:extLst>
              </a:tr>
              <a:tr h="251369">
                <a:tc>
                  <a:txBody>
                    <a:bodyPr/>
                    <a:lstStyle/>
                    <a:p>
                      <a:pPr marL="26670" marR="0">
                        <a:lnSpc>
                          <a:spcPts val="147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CJ Capstone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R, 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R, 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616744"/>
                  </a:ext>
                </a:extLst>
              </a:tr>
              <a:tr h="251369">
                <a:tc>
                  <a:txBody>
                    <a:bodyPr/>
                    <a:lstStyle/>
                    <a:p>
                      <a:pPr marL="26670" marR="0">
                        <a:lnSpc>
                          <a:spcPts val="147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Course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063307"/>
                  </a:ext>
                </a:extLst>
              </a:tr>
              <a:tr h="251369">
                <a:tc>
                  <a:txBody>
                    <a:bodyPr/>
                    <a:lstStyle/>
                    <a:p>
                      <a:pPr marL="26670" marR="0">
                        <a:lnSpc>
                          <a:spcPts val="147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Course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414370"/>
                  </a:ext>
                </a:extLst>
              </a:tr>
              <a:tr h="251369">
                <a:tc>
                  <a:txBody>
                    <a:bodyPr/>
                    <a:lstStyle/>
                    <a:p>
                      <a:pPr marL="26670" marR="0">
                        <a:lnSpc>
                          <a:spcPts val="147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Course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8224222"/>
                  </a:ext>
                </a:extLst>
              </a:tr>
              <a:tr h="251369">
                <a:tc>
                  <a:txBody>
                    <a:bodyPr/>
                    <a:lstStyle/>
                    <a:p>
                      <a:pPr marL="26670" marR="0">
                        <a:lnSpc>
                          <a:spcPts val="147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Electives</a:t>
                      </a:r>
                      <a:r>
                        <a:rPr lang="en-US" sz="14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Category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6393335"/>
                  </a:ext>
                </a:extLst>
              </a:tr>
              <a:tr h="251369">
                <a:tc>
                  <a:txBody>
                    <a:bodyPr/>
                    <a:lstStyle/>
                    <a:p>
                      <a:pPr marL="26670" marR="0">
                        <a:lnSpc>
                          <a:spcPts val="147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Experiential</a:t>
                      </a:r>
                      <a:r>
                        <a:rPr lang="en-US" sz="14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Learning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778507"/>
                  </a:ext>
                </a:extLst>
              </a:tr>
              <a:tr h="251369">
                <a:tc>
                  <a:txBody>
                    <a:bodyPr/>
                    <a:lstStyle/>
                    <a:p>
                      <a:pPr marL="26670" marR="0">
                        <a:lnSpc>
                          <a:spcPts val="147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Other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102280"/>
                  </a:ext>
                </a:extLst>
              </a:tr>
            </a:tbl>
          </a:graphicData>
        </a:graphic>
      </p:graphicFrame>
      <p:sp>
        <p:nvSpPr>
          <p:cNvPr id="9" name="TextBox 8">
            <a:extLst>
              <a:ext uri="{FF2B5EF4-FFF2-40B4-BE49-F238E27FC236}">
                <a16:creationId xmlns:a16="http://schemas.microsoft.com/office/drawing/2014/main" id="{79BD80CE-15E7-4DDE-96BB-CD3117FCFE5A}"/>
              </a:ext>
            </a:extLst>
          </p:cNvPr>
          <p:cNvSpPr txBox="1"/>
          <p:nvPr/>
        </p:nvSpPr>
        <p:spPr>
          <a:xfrm>
            <a:off x="728468" y="5961773"/>
            <a:ext cx="11231884" cy="307777"/>
          </a:xfrm>
          <a:prstGeom prst="rect">
            <a:avLst/>
          </a:prstGeom>
          <a:noFill/>
        </p:spPr>
        <p:txBody>
          <a:bodyPr wrap="square" rtlCol="0">
            <a:spAutoFit/>
          </a:bodyPr>
          <a:lstStyle/>
          <a:p>
            <a:r>
              <a:rPr lang="en-US" sz="1400" i="1" dirty="0"/>
              <a:t>Note: Enter in each cell the appropriate designation (i.e., introduced, reinforced, or summative) for how each SLO is represented in a given course</a:t>
            </a:r>
          </a:p>
        </p:txBody>
      </p:sp>
    </p:spTree>
    <p:extLst>
      <p:ext uri="{BB962C8B-B14F-4D97-AF65-F5344CB8AC3E}">
        <p14:creationId xmlns:p14="http://schemas.microsoft.com/office/powerpoint/2010/main" val="663541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6A8D-2DCE-441A-8741-D02F95DCE49B}"/>
              </a:ext>
            </a:extLst>
          </p:cNvPr>
          <p:cNvSpPr>
            <a:spLocks noGrp="1"/>
          </p:cNvSpPr>
          <p:nvPr>
            <p:ph type="title"/>
          </p:nvPr>
        </p:nvSpPr>
        <p:spPr/>
        <p:txBody>
          <a:bodyPr/>
          <a:lstStyle/>
          <a:p>
            <a:r>
              <a:rPr lang="en-US" dirty="0"/>
              <a:t>Curriculum Map– Rubric Scoring</a:t>
            </a:r>
          </a:p>
        </p:txBody>
      </p:sp>
      <p:sp>
        <p:nvSpPr>
          <p:cNvPr id="6" name="Content Placeholder 5">
            <a:extLst>
              <a:ext uri="{FF2B5EF4-FFF2-40B4-BE49-F238E27FC236}">
                <a16:creationId xmlns:a16="http://schemas.microsoft.com/office/drawing/2014/main" id="{888F4FCB-23C2-4C82-845E-4C98E5DBE9DC}"/>
              </a:ext>
            </a:extLst>
          </p:cNvPr>
          <p:cNvSpPr>
            <a:spLocks noGrp="1"/>
          </p:cNvSpPr>
          <p:nvPr>
            <p:ph idx="1"/>
          </p:nvPr>
        </p:nvSpPr>
        <p:spPr>
          <a:xfrm>
            <a:off x="838200" y="1825625"/>
            <a:ext cx="3355428" cy="3581947"/>
          </a:xfrm>
        </p:spPr>
        <p:txBody>
          <a:bodyPr/>
          <a:lstStyle/>
          <a:p>
            <a:r>
              <a:rPr lang="en-US" dirty="0"/>
              <a:t>Table 3 shows SLOs explicitly stated for each program and adequate coverage of I,R,S for each SLO</a:t>
            </a:r>
          </a:p>
        </p:txBody>
      </p:sp>
      <p:pic>
        <p:nvPicPr>
          <p:cNvPr id="3" name="Picture 2">
            <a:extLst>
              <a:ext uri="{FF2B5EF4-FFF2-40B4-BE49-F238E27FC236}">
                <a16:creationId xmlns:a16="http://schemas.microsoft.com/office/drawing/2014/main" id="{1E1F04C7-C585-4AB8-BDA4-89CE6F1197D7}"/>
              </a:ext>
            </a:extLst>
          </p:cNvPr>
          <p:cNvPicPr>
            <a:picLocks noChangeAspect="1"/>
          </p:cNvPicPr>
          <p:nvPr/>
        </p:nvPicPr>
        <p:blipFill>
          <a:blip r:embed="rId3"/>
          <a:stretch>
            <a:fillRect/>
          </a:stretch>
        </p:blipFill>
        <p:spPr>
          <a:xfrm>
            <a:off x="5398376" y="1690688"/>
            <a:ext cx="6629400" cy="4016429"/>
          </a:xfrm>
          <a:prstGeom prst="rect">
            <a:avLst/>
          </a:prstGeom>
        </p:spPr>
      </p:pic>
      <p:pic>
        <p:nvPicPr>
          <p:cNvPr id="4" name="Picture 3">
            <a:extLst>
              <a:ext uri="{FF2B5EF4-FFF2-40B4-BE49-F238E27FC236}">
                <a16:creationId xmlns:a16="http://schemas.microsoft.com/office/drawing/2014/main" id="{8A379208-0C90-4BF4-A6A0-947789220ECA}"/>
              </a:ext>
            </a:extLst>
          </p:cNvPr>
          <p:cNvPicPr>
            <a:picLocks noChangeAspect="1"/>
          </p:cNvPicPr>
          <p:nvPr/>
        </p:nvPicPr>
        <p:blipFill>
          <a:blip r:embed="rId4"/>
          <a:stretch>
            <a:fillRect/>
          </a:stretch>
        </p:blipFill>
        <p:spPr>
          <a:xfrm>
            <a:off x="5398376" y="5597525"/>
            <a:ext cx="6705600" cy="895350"/>
          </a:xfrm>
          <a:prstGeom prst="rect">
            <a:avLst/>
          </a:prstGeom>
        </p:spPr>
      </p:pic>
    </p:spTree>
    <p:extLst>
      <p:ext uri="{BB962C8B-B14F-4D97-AF65-F5344CB8AC3E}">
        <p14:creationId xmlns:p14="http://schemas.microsoft.com/office/powerpoint/2010/main" val="256335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CC08B-4802-434B-B6A7-BFFCE53C4319}"/>
              </a:ext>
            </a:extLst>
          </p:cNvPr>
          <p:cNvSpPr>
            <a:spLocks noGrp="1"/>
          </p:cNvSpPr>
          <p:nvPr>
            <p:ph type="title"/>
          </p:nvPr>
        </p:nvSpPr>
        <p:spPr/>
        <p:txBody>
          <a:bodyPr/>
          <a:lstStyle/>
          <a:p>
            <a:r>
              <a:rPr lang="en-US" dirty="0"/>
              <a:t>Curriculum Map – Exemplars</a:t>
            </a:r>
          </a:p>
        </p:txBody>
      </p:sp>
      <p:graphicFrame>
        <p:nvGraphicFramePr>
          <p:cNvPr id="7" name="Table 6">
            <a:extLst>
              <a:ext uri="{FF2B5EF4-FFF2-40B4-BE49-F238E27FC236}">
                <a16:creationId xmlns:a16="http://schemas.microsoft.com/office/drawing/2014/main" id="{F43F86BB-182E-40A9-A6BD-E47A91C851CE}"/>
              </a:ext>
            </a:extLst>
          </p:cNvPr>
          <p:cNvGraphicFramePr>
            <a:graphicFrameLocks noGrp="1"/>
          </p:cNvGraphicFramePr>
          <p:nvPr>
            <p:extLst>
              <p:ext uri="{D42A27DB-BD31-4B8C-83A1-F6EECF244321}">
                <p14:modId xmlns:p14="http://schemas.microsoft.com/office/powerpoint/2010/main" val="4140924101"/>
              </p:ext>
            </p:extLst>
          </p:nvPr>
        </p:nvGraphicFramePr>
        <p:xfrm>
          <a:off x="258336" y="1756145"/>
          <a:ext cx="11675328" cy="5023793"/>
        </p:xfrm>
        <a:graphic>
          <a:graphicData uri="http://schemas.openxmlformats.org/drawingml/2006/table">
            <a:tbl>
              <a:tblPr firstRow="1" firstCol="1" lastRow="1" lastCol="1" bandRow="1" bandCol="1"/>
              <a:tblGrid>
                <a:gridCol w="1688884">
                  <a:extLst>
                    <a:ext uri="{9D8B030D-6E8A-4147-A177-3AD203B41FA5}">
                      <a16:colId xmlns:a16="http://schemas.microsoft.com/office/drawing/2014/main" val="121231232"/>
                    </a:ext>
                  </a:extLst>
                </a:gridCol>
                <a:gridCol w="2203707">
                  <a:extLst>
                    <a:ext uri="{9D8B030D-6E8A-4147-A177-3AD203B41FA5}">
                      <a16:colId xmlns:a16="http://schemas.microsoft.com/office/drawing/2014/main" val="1280828113"/>
                    </a:ext>
                  </a:extLst>
                </a:gridCol>
                <a:gridCol w="1908358">
                  <a:extLst>
                    <a:ext uri="{9D8B030D-6E8A-4147-A177-3AD203B41FA5}">
                      <a16:colId xmlns:a16="http://schemas.microsoft.com/office/drawing/2014/main" val="2150450280"/>
                    </a:ext>
                  </a:extLst>
                </a:gridCol>
                <a:gridCol w="1909173">
                  <a:extLst>
                    <a:ext uri="{9D8B030D-6E8A-4147-A177-3AD203B41FA5}">
                      <a16:colId xmlns:a16="http://schemas.microsoft.com/office/drawing/2014/main" val="2176064030"/>
                    </a:ext>
                  </a:extLst>
                </a:gridCol>
                <a:gridCol w="1982603">
                  <a:extLst>
                    <a:ext uri="{9D8B030D-6E8A-4147-A177-3AD203B41FA5}">
                      <a16:colId xmlns:a16="http://schemas.microsoft.com/office/drawing/2014/main" val="1337128536"/>
                    </a:ext>
                  </a:extLst>
                </a:gridCol>
                <a:gridCol w="1982603">
                  <a:extLst>
                    <a:ext uri="{9D8B030D-6E8A-4147-A177-3AD203B41FA5}">
                      <a16:colId xmlns:a16="http://schemas.microsoft.com/office/drawing/2014/main" val="3648942693"/>
                    </a:ext>
                  </a:extLst>
                </a:gridCol>
              </a:tblGrid>
              <a:tr h="1199561">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89535" marR="0">
                        <a:lnSpc>
                          <a:spcPts val="1650"/>
                        </a:lnSpc>
                        <a:spcBef>
                          <a:spcPts val="1140"/>
                        </a:spcBef>
                        <a:spcAft>
                          <a:spcPts val="0"/>
                        </a:spcAft>
                      </a:pPr>
                      <a:r>
                        <a:rPr lang="en-US" sz="800" b="1" dirty="0">
                          <a:solidFill>
                            <a:srgbClr val="538234"/>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Program Core</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9535" marR="0">
                        <a:lnSpc>
                          <a:spcPts val="1650"/>
                        </a:lnSpc>
                        <a:spcBef>
                          <a:spcPts val="1140"/>
                        </a:spcBef>
                        <a:spcAft>
                          <a:spcPts val="0"/>
                        </a:spcAft>
                      </a:pPr>
                      <a:r>
                        <a:rPr lang="en-US" sz="800" b="1" dirty="0">
                          <a:solidFill>
                            <a:srgbClr val="538234"/>
                          </a:solidFill>
                          <a:effectLst/>
                          <a:latin typeface="Times New Roman" panose="02020603050405020304" pitchFamily="18" charset="0"/>
                          <a:ea typeface="Times New Roman" panose="02020603050405020304" pitchFamily="18" charset="0"/>
                          <a:cs typeface="Times New Roman" panose="02020603050405020304" pitchFamily="18" charset="0"/>
                        </a:rPr>
                        <a:t>Program Student Learning Objectives (SLO)</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1.Professionalism:</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Graduates will demonstrate: (a) knowledge of the mental health counseling field’s history and development, (b) commitment to the counseling professional identity through active membership and participation in professional organizations as well as maintaining ethical, legal, and professional behavior according to the current edition of the ACA </a:t>
                      </a:r>
                      <a:r>
                        <a:rPr lang="en-US" sz="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 of Ethics</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(c) a commitment to their own self-care and wellness.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2.Assessment &amp; Treatment Planning:</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Graduates will demonstrate the knowledge, skills, and practices to competently complete assessments, case conceptualizations, diagnoses (using both the DSM-5TR and the ICD-10), and treatment plans across the lifespan.</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99390" marR="0">
                        <a:spcBef>
                          <a:spcPts val="0"/>
                        </a:spcBef>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Counseling, Prevention, &amp; Intervention:</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Graduates will demonstrate knowledge, skills, and practices of effective culturally appropriate individual, group, couples, and family counseling skills.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93040" marR="0">
                        <a:spcBef>
                          <a:spcPts val="0"/>
                        </a:spcBef>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4.Diversity and Advocacy</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Graduates will respect and value the dignity of people across all cultural contexts. They will demonstrate knowledge, skills and practices to competently advocate for clients and the profession as well as understand how to influence policy to enhance the professional practice of counseling including prevention of mental and emotional disorders.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5.Scholarship:</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Graduates will demonstrate current knowledge, skills, and use relevant research findings to critically evaluate programs and inform practice.</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93675" marR="0">
                        <a:spcBef>
                          <a:spcPts val="0"/>
                        </a:spcBef>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914704564"/>
                  </a:ext>
                </a:extLst>
              </a:tr>
              <a:tr h="172175">
                <a:tc>
                  <a:txBody>
                    <a:bodyPr/>
                    <a:lstStyle/>
                    <a:p>
                      <a:pPr marL="26670" marR="0">
                        <a:lnSpc>
                          <a:spcPts val="1470"/>
                        </a:lnSpc>
                        <a:spcBef>
                          <a:spcPts val="0"/>
                        </a:spcBef>
                        <a:spcAft>
                          <a:spcPts val="0"/>
                        </a:spcAft>
                      </a:pPr>
                      <a:r>
                        <a:rPr lang="en-US" sz="800" dirty="0">
                          <a:solidFill>
                            <a:srgbClr val="C65810"/>
                          </a:solidFill>
                          <a:effectLst/>
                          <a:latin typeface="Times New Roman" panose="02020603050405020304" pitchFamily="18" charset="0"/>
                          <a:ea typeface="Times New Roman" panose="02020603050405020304" pitchFamily="18" charset="0"/>
                          <a:cs typeface="Times New Roman" panose="02020603050405020304" pitchFamily="18" charset="0"/>
                        </a:rPr>
                        <a:t>Program Requirements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7063246"/>
                  </a:ext>
                </a:extLst>
              </a:tr>
              <a:tr h="251866">
                <a:tc>
                  <a:txBody>
                    <a:bodyPr/>
                    <a:lstStyle/>
                    <a:p>
                      <a:pPr marL="0" marR="0">
                        <a:lnSpc>
                          <a:spcPts val="165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CMHC505</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(Professional Journey Paper)</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(Professional Journey Paper)</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29108823"/>
                  </a:ext>
                </a:extLst>
              </a:tr>
              <a:tr h="377799">
                <a:tc>
                  <a:txBody>
                    <a:bodyPr/>
                    <a:lstStyle/>
                    <a:p>
                      <a:pPr marL="26670" marR="0">
                        <a:lnSpc>
                          <a:spcPts val="147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CMHC515</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Biopsychosocial and Mental Status Exam Demonstration &amp; Interpretation)</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2024917"/>
                  </a:ext>
                </a:extLst>
              </a:tr>
              <a:tr h="251866">
                <a:tc>
                  <a:txBody>
                    <a:bodyPr/>
                    <a:lstStyle/>
                    <a:p>
                      <a:pPr marL="26670" marR="0">
                        <a:lnSpc>
                          <a:spcPts val="147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CMHC520</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Final Project)</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8989640"/>
                  </a:ext>
                </a:extLst>
              </a:tr>
              <a:tr h="251866">
                <a:tc>
                  <a:txBody>
                    <a:bodyPr/>
                    <a:lstStyle/>
                    <a:p>
                      <a:pPr marL="26670" marR="0">
                        <a:lnSpc>
                          <a:spcPts val="147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CMHC525</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(Final CCS-R)</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47040774"/>
                  </a:ext>
                </a:extLst>
              </a:tr>
              <a:tr h="251866">
                <a:tc>
                  <a:txBody>
                    <a:bodyPr/>
                    <a:lstStyle/>
                    <a:p>
                      <a:pPr marL="26670" marR="0">
                        <a:lnSpc>
                          <a:spcPts val="147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CMHC530</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Systematic Program Evaluation)</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49730894"/>
                  </a:ext>
                </a:extLst>
              </a:tr>
              <a:tr h="251866">
                <a:tc>
                  <a:txBody>
                    <a:bodyPr/>
                    <a:lstStyle/>
                    <a:p>
                      <a:pPr marL="26670" marR="0">
                        <a:lnSpc>
                          <a:spcPts val="147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CMHC535</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Cultural Exploration &amp; Advocacy Plan)</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0868449"/>
                  </a:ext>
                </a:extLst>
              </a:tr>
              <a:tr h="251866">
                <a:tc>
                  <a:txBody>
                    <a:bodyPr/>
                    <a:lstStyle/>
                    <a:p>
                      <a:pPr marL="26670" marR="0">
                        <a:lnSpc>
                          <a:spcPts val="147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CMHC550</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(Final Movie Review)</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83114956"/>
                  </a:ext>
                </a:extLst>
              </a:tr>
              <a:tr h="251866">
                <a:tc>
                  <a:txBody>
                    <a:bodyPr/>
                    <a:lstStyle/>
                    <a:p>
                      <a:pPr marL="26670" marR="0">
                        <a:lnSpc>
                          <a:spcPts val="147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CMHC555</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(Treatment Plan)</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(Final CCS-R)</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(Treatment Plan)</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4650120"/>
                  </a:ext>
                </a:extLst>
              </a:tr>
              <a:tr h="251866">
                <a:tc>
                  <a:txBody>
                    <a:bodyPr/>
                    <a:lstStyle/>
                    <a:p>
                      <a:pPr marL="0" marR="0">
                        <a:lnSpc>
                          <a:spcPts val="147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CMHC560</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(Case Study)</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81615145"/>
                  </a:ext>
                </a:extLst>
              </a:tr>
              <a:tr h="251866">
                <a:tc>
                  <a:txBody>
                    <a:bodyPr/>
                    <a:lstStyle/>
                    <a:p>
                      <a:pPr marL="0" marR="0">
                        <a:lnSpc>
                          <a:spcPts val="147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CMHC565</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(Final CCS-R)</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433346"/>
                  </a:ext>
                </a:extLst>
              </a:tr>
              <a:tr h="251866">
                <a:tc>
                  <a:txBody>
                    <a:bodyPr/>
                    <a:lstStyle/>
                    <a:p>
                      <a:pPr marL="0" marR="0">
                        <a:lnSpc>
                          <a:spcPts val="147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CMHC585</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(Final Oral Exam)</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17248209"/>
                  </a:ext>
                </a:extLst>
              </a:tr>
              <a:tr h="377799">
                <a:tc>
                  <a:txBody>
                    <a:bodyPr/>
                    <a:lstStyle/>
                    <a:p>
                      <a:pPr marL="0" marR="0">
                        <a:lnSpc>
                          <a:spcPts val="147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CMHC595</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(CACREP Program Outcomes Survey Internship II Site Supervisors)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(CACREP Program Outcomes Survey Internship II Site Supervisors)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(CACREP Program Outcomes Survey Internship II Site Supervisors)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(CACREP Program Outcomes Survey Internship II Site Supervisors)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(CACREP Program Outcomes Survey Internship II Site Supervisors)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7984146"/>
                  </a:ext>
                </a:extLst>
              </a:tr>
              <a:tr h="377799">
                <a:tc>
                  <a:txBody>
                    <a:bodyPr/>
                    <a:lstStyle/>
                    <a:p>
                      <a:pPr marL="0" marR="0">
                        <a:lnSpc>
                          <a:spcPts val="147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CMHC596</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(CACREP Program Outcomes Survey Internship II Site Supervisors)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S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(CACREP Program Outcomes Survey Internship II Site Supervisors)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(CACREP Program Outcomes Survey Internship II Site Supervisors)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(CACREP Program Outcomes Survey Internship II Site Supervisors)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(CACREP Program Outcomes Survey Internship II Site Supervisors)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098" marR="43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6912754"/>
                  </a:ext>
                </a:extLst>
              </a:tr>
            </a:tbl>
          </a:graphicData>
        </a:graphic>
      </p:graphicFrame>
    </p:spTree>
    <p:extLst>
      <p:ext uri="{BB962C8B-B14F-4D97-AF65-F5344CB8AC3E}">
        <p14:creationId xmlns:p14="http://schemas.microsoft.com/office/powerpoint/2010/main" val="3314177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CC08B-4802-434B-B6A7-BFFCE53C4319}"/>
              </a:ext>
            </a:extLst>
          </p:cNvPr>
          <p:cNvSpPr>
            <a:spLocks noGrp="1"/>
          </p:cNvSpPr>
          <p:nvPr>
            <p:ph type="title"/>
          </p:nvPr>
        </p:nvSpPr>
        <p:spPr/>
        <p:txBody>
          <a:bodyPr/>
          <a:lstStyle/>
          <a:p>
            <a:r>
              <a:rPr lang="en-US" dirty="0"/>
              <a:t>Curriculum Map – Exemplars</a:t>
            </a:r>
          </a:p>
        </p:txBody>
      </p:sp>
      <p:graphicFrame>
        <p:nvGraphicFramePr>
          <p:cNvPr id="6" name="Table 5">
            <a:extLst>
              <a:ext uri="{FF2B5EF4-FFF2-40B4-BE49-F238E27FC236}">
                <a16:creationId xmlns:a16="http://schemas.microsoft.com/office/drawing/2014/main" id="{C1DA11E5-E4A0-482A-9EB2-465636E5D912}"/>
              </a:ext>
            </a:extLst>
          </p:cNvPr>
          <p:cNvGraphicFramePr>
            <a:graphicFrameLocks noGrp="1"/>
          </p:cNvGraphicFramePr>
          <p:nvPr>
            <p:extLst>
              <p:ext uri="{D42A27DB-BD31-4B8C-83A1-F6EECF244321}">
                <p14:modId xmlns:p14="http://schemas.microsoft.com/office/powerpoint/2010/main" val="2431229241"/>
              </p:ext>
            </p:extLst>
          </p:nvPr>
        </p:nvGraphicFramePr>
        <p:xfrm>
          <a:off x="412596" y="1813609"/>
          <a:ext cx="11552660" cy="4018182"/>
        </p:xfrm>
        <a:graphic>
          <a:graphicData uri="http://schemas.openxmlformats.org/drawingml/2006/table">
            <a:tbl>
              <a:tblPr firstRow="1" firstCol="1" lastRow="1" lastCol="1" bandRow="1" bandCol="1"/>
              <a:tblGrid>
                <a:gridCol w="1598482">
                  <a:extLst>
                    <a:ext uri="{9D8B030D-6E8A-4147-A177-3AD203B41FA5}">
                      <a16:colId xmlns:a16="http://schemas.microsoft.com/office/drawing/2014/main" val="870851329"/>
                    </a:ext>
                  </a:extLst>
                </a:gridCol>
                <a:gridCol w="944557">
                  <a:extLst>
                    <a:ext uri="{9D8B030D-6E8A-4147-A177-3AD203B41FA5}">
                      <a16:colId xmlns:a16="http://schemas.microsoft.com/office/drawing/2014/main" val="1681864552"/>
                    </a:ext>
                  </a:extLst>
                </a:gridCol>
                <a:gridCol w="1089873">
                  <a:extLst>
                    <a:ext uri="{9D8B030D-6E8A-4147-A177-3AD203B41FA5}">
                      <a16:colId xmlns:a16="http://schemas.microsoft.com/office/drawing/2014/main" val="3165421459"/>
                    </a:ext>
                  </a:extLst>
                </a:gridCol>
                <a:gridCol w="944557">
                  <a:extLst>
                    <a:ext uri="{9D8B030D-6E8A-4147-A177-3AD203B41FA5}">
                      <a16:colId xmlns:a16="http://schemas.microsoft.com/office/drawing/2014/main" val="385931863"/>
                    </a:ext>
                  </a:extLst>
                </a:gridCol>
                <a:gridCol w="1017215">
                  <a:extLst>
                    <a:ext uri="{9D8B030D-6E8A-4147-A177-3AD203B41FA5}">
                      <a16:colId xmlns:a16="http://schemas.microsoft.com/office/drawing/2014/main" val="2400065263"/>
                    </a:ext>
                  </a:extLst>
                </a:gridCol>
                <a:gridCol w="944557">
                  <a:extLst>
                    <a:ext uri="{9D8B030D-6E8A-4147-A177-3AD203B41FA5}">
                      <a16:colId xmlns:a16="http://schemas.microsoft.com/office/drawing/2014/main" val="967290110"/>
                    </a:ext>
                  </a:extLst>
                </a:gridCol>
                <a:gridCol w="871899">
                  <a:extLst>
                    <a:ext uri="{9D8B030D-6E8A-4147-A177-3AD203B41FA5}">
                      <a16:colId xmlns:a16="http://schemas.microsoft.com/office/drawing/2014/main" val="2082604982"/>
                    </a:ext>
                  </a:extLst>
                </a:gridCol>
                <a:gridCol w="799241">
                  <a:extLst>
                    <a:ext uri="{9D8B030D-6E8A-4147-A177-3AD203B41FA5}">
                      <a16:colId xmlns:a16="http://schemas.microsoft.com/office/drawing/2014/main" val="392201808"/>
                    </a:ext>
                  </a:extLst>
                </a:gridCol>
                <a:gridCol w="944557">
                  <a:extLst>
                    <a:ext uri="{9D8B030D-6E8A-4147-A177-3AD203B41FA5}">
                      <a16:colId xmlns:a16="http://schemas.microsoft.com/office/drawing/2014/main" val="2913235484"/>
                    </a:ext>
                  </a:extLst>
                </a:gridCol>
                <a:gridCol w="1162532">
                  <a:extLst>
                    <a:ext uri="{9D8B030D-6E8A-4147-A177-3AD203B41FA5}">
                      <a16:colId xmlns:a16="http://schemas.microsoft.com/office/drawing/2014/main" val="887650812"/>
                    </a:ext>
                  </a:extLst>
                </a:gridCol>
                <a:gridCol w="1235190">
                  <a:extLst>
                    <a:ext uri="{9D8B030D-6E8A-4147-A177-3AD203B41FA5}">
                      <a16:colId xmlns:a16="http://schemas.microsoft.com/office/drawing/2014/main" val="2785811507"/>
                    </a:ext>
                  </a:extLst>
                </a:gridCol>
              </a:tblGrid>
              <a:tr h="2029943">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9535" marR="0">
                        <a:lnSpc>
                          <a:spcPts val="1650"/>
                        </a:lnSpc>
                        <a:spcBef>
                          <a:spcPts val="1140"/>
                        </a:spcBef>
                        <a:spcAft>
                          <a:spcPts val="0"/>
                        </a:spcAft>
                      </a:pPr>
                      <a:r>
                        <a:rPr lang="en-US" sz="800" b="1" dirty="0">
                          <a:solidFill>
                            <a:srgbClr val="538234"/>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General Track</a:t>
                      </a:r>
                    </a:p>
                    <a:p>
                      <a:pPr marL="89535" marR="0">
                        <a:lnSpc>
                          <a:spcPts val="1650"/>
                        </a:lnSpc>
                        <a:spcBef>
                          <a:spcPts val="1140"/>
                        </a:spcBef>
                        <a:spcAft>
                          <a:spcPts val="0"/>
                        </a:spcAft>
                      </a:pPr>
                      <a:r>
                        <a:rPr lang="en-US" sz="800" b="1" dirty="0">
                          <a:solidFill>
                            <a:srgbClr val="538234"/>
                          </a:solidFill>
                          <a:effectLst/>
                          <a:latin typeface="Times New Roman" panose="02020603050405020304" pitchFamily="18" charset="0"/>
                          <a:ea typeface="Times New Roman" panose="02020603050405020304" pitchFamily="18" charset="0"/>
                          <a:cs typeface="Times New Roman" panose="02020603050405020304" pitchFamily="18" charset="0"/>
                        </a:rPr>
                        <a:t>Program Student Learning Objectives (SLO)</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1.Appraise key differences between counseling children, adolescents, and adults in the counseling process to include ethical and legal considerations.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2.Assess children and adolescent needs to identify various disorders diagnoses that are common in both the children and adolescent population.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3.Apply evidence-based strategies and interventions to address common diagnoses among children and adolescents.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4. Identify strategies, approaches, and barriers to working with parents, guardians, school professionals, and other entities that can make up a multidisciplinary team of children and adolescents.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5.Students will apply the cultural context of relationships, issues, and trends to the military population.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6.Students will apply resiliency models to Veterans and their families.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7. Students will identify diverse challenges and mental health needs that may impact the Veteran population.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8. Students will utilize prevention, intervention, consultation, education, and advocacy programs to promote positive mental well-being for veterans and their families.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9. Students will identify current literature on effective theories, techniques, and interventions and apply the information in working with veterans and their families.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10.Students will identify community resources available to assist military veterans and/or their families within their community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736114346"/>
                  </a:ext>
                </a:extLst>
              </a:tr>
              <a:tr h="183846">
                <a:tc>
                  <a:txBody>
                    <a:bodyPr/>
                    <a:lstStyle/>
                    <a:p>
                      <a:pPr marL="26670" marR="0">
                        <a:lnSpc>
                          <a:spcPts val="1470"/>
                        </a:lnSpc>
                        <a:spcBef>
                          <a:spcPts val="0"/>
                        </a:spcBef>
                        <a:spcAft>
                          <a:spcPts val="0"/>
                        </a:spcAft>
                      </a:pPr>
                      <a:r>
                        <a:rPr lang="en-US" sz="800" dirty="0">
                          <a:solidFill>
                            <a:srgbClr val="C65810"/>
                          </a:solidFill>
                          <a:effectLst/>
                          <a:latin typeface="Times New Roman" panose="02020603050405020304" pitchFamily="18" charset="0"/>
                          <a:ea typeface="Times New Roman" panose="02020603050405020304" pitchFamily="18" charset="0"/>
                          <a:cs typeface="Times New Roman" panose="02020603050405020304" pitchFamily="18" charset="0"/>
                        </a:rPr>
                        <a:t>Program Requirements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768895"/>
                  </a:ext>
                </a:extLst>
              </a:tr>
              <a:tr h="535679">
                <a:tc>
                  <a:txBody>
                    <a:bodyPr/>
                    <a:lstStyle/>
                    <a:p>
                      <a:pPr marL="0" marR="0">
                        <a:lnSpc>
                          <a:spcPts val="165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CMHC562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(Final Project)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(Final Project)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(Final Project)</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(Final Project)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309719"/>
                  </a:ext>
                </a:extLst>
              </a:tr>
              <a:tr h="380614">
                <a:tc>
                  <a:txBody>
                    <a:bodyPr/>
                    <a:lstStyle/>
                    <a:p>
                      <a:pPr marL="26670" marR="0">
                        <a:lnSpc>
                          <a:spcPts val="147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CMHC564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R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(Case Application)</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5849504"/>
                  </a:ext>
                </a:extLst>
              </a:tr>
              <a:tr h="507486">
                <a:tc>
                  <a:txBody>
                    <a:bodyPr/>
                    <a:lstStyle/>
                    <a:p>
                      <a:pPr marL="26670" marR="0">
                        <a:lnSpc>
                          <a:spcPts val="147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CMHC575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(Case Study #1)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(Case Study #1)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(Case Study #2)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(Community Resource Pamphlet)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961919"/>
                  </a:ext>
                </a:extLst>
              </a:tr>
              <a:tr h="380614">
                <a:tc>
                  <a:txBody>
                    <a:bodyPr/>
                    <a:lstStyle/>
                    <a:p>
                      <a:pPr marL="26670" marR="0">
                        <a:lnSpc>
                          <a:spcPts val="147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CMHC580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R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(Partner Presentation)</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R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(Case Study)</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36" marR="6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334509"/>
                  </a:ext>
                </a:extLst>
              </a:tr>
            </a:tbl>
          </a:graphicData>
        </a:graphic>
      </p:graphicFrame>
    </p:spTree>
    <p:extLst>
      <p:ext uri="{BB962C8B-B14F-4D97-AF65-F5344CB8AC3E}">
        <p14:creationId xmlns:p14="http://schemas.microsoft.com/office/powerpoint/2010/main" val="2391002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6A8D-2DCE-441A-8741-D02F95DCE49B}"/>
              </a:ext>
            </a:extLst>
          </p:cNvPr>
          <p:cNvSpPr>
            <a:spLocks noGrp="1"/>
          </p:cNvSpPr>
          <p:nvPr>
            <p:ph type="title"/>
          </p:nvPr>
        </p:nvSpPr>
        <p:spPr>
          <a:xfrm>
            <a:off x="838200" y="317828"/>
            <a:ext cx="10515600" cy="1325563"/>
          </a:xfrm>
        </p:spPr>
        <p:txBody>
          <a:bodyPr/>
          <a:lstStyle/>
          <a:p>
            <a:r>
              <a:rPr lang="en-US" dirty="0"/>
              <a:t>Curriculum Map– Opportunities for Improvement</a:t>
            </a:r>
          </a:p>
        </p:txBody>
      </p:sp>
      <p:sp>
        <p:nvSpPr>
          <p:cNvPr id="6" name="Content Placeholder 5">
            <a:extLst>
              <a:ext uri="{FF2B5EF4-FFF2-40B4-BE49-F238E27FC236}">
                <a16:creationId xmlns:a16="http://schemas.microsoft.com/office/drawing/2014/main" id="{888F4FCB-23C2-4C82-845E-4C98E5DBE9DC}"/>
              </a:ext>
            </a:extLst>
          </p:cNvPr>
          <p:cNvSpPr>
            <a:spLocks noGrp="1"/>
          </p:cNvSpPr>
          <p:nvPr>
            <p:ph idx="1"/>
          </p:nvPr>
        </p:nvSpPr>
        <p:spPr>
          <a:xfrm>
            <a:off x="838200" y="1825625"/>
            <a:ext cx="11127828" cy="3581947"/>
          </a:xfrm>
        </p:spPr>
        <p:txBody>
          <a:bodyPr vert="horz" lIns="91440" tIns="45720" rIns="91440" bIns="45720" rtlCol="0" anchor="t">
            <a:normAutofit fontScale="92500" lnSpcReduction="20000"/>
          </a:bodyPr>
          <a:lstStyle/>
          <a:p>
            <a:r>
              <a:rPr lang="en-US" dirty="0"/>
              <a:t>Provide mapping for each program included in the PAR</a:t>
            </a:r>
          </a:p>
          <a:p>
            <a:r>
              <a:rPr lang="en-US" dirty="0"/>
              <a:t>Show progression of learning throughout curriculum</a:t>
            </a:r>
          </a:p>
          <a:p>
            <a:r>
              <a:rPr lang="en-US" dirty="0"/>
              <a:t>Ensure all SLOs mapped to at least one course/learning activity</a:t>
            </a:r>
          </a:p>
          <a:p>
            <a:r>
              <a:rPr lang="en-US" dirty="0"/>
              <a:t>Ensure mapping includes all proficiency levels (I,R,S/M) for all SLOs as appropriate to program level (e.g., major v. minor)</a:t>
            </a:r>
          </a:p>
          <a:p>
            <a:r>
              <a:rPr lang="en-US" dirty="0"/>
              <a:t>Label SLOs instead of just SLO1, SLO2</a:t>
            </a:r>
          </a:p>
          <a:p>
            <a:r>
              <a:rPr lang="en-US" dirty="0"/>
              <a:t>Use CU naming conventions (I,R,S/M) – Nuventive will be set up this way</a:t>
            </a:r>
          </a:p>
          <a:p>
            <a:r>
              <a:rPr lang="en-US" dirty="0"/>
              <a:t>Review for accuracy in </a:t>
            </a:r>
            <a:r>
              <a:rPr lang="en-US" dirty="0" err="1"/>
              <a:t>Nuventive</a:t>
            </a:r>
            <a:r>
              <a:rPr lang="en-US" dirty="0"/>
              <a:t> and provide areas for which information was unavailable</a:t>
            </a:r>
          </a:p>
          <a:p>
            <a:endParaRPr lang="en-US" dirty="0"/>
          </a:p>
          <a:p>
            <a:endParaRPr lang="en-US" dirty="0"/>
          </a:p>
        </p:txBody>
      </p:sp>
    </p:spTree>
    <p:extLst>
      <p:ext uri="{BB962C8B-B14F-4D97-AF65-F5344CB8AC3E}">
        <p14:creationId xmlns:p14="http://schemas.microsoft.com/office/powerpoint/2010/main" val="4115617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DC20-0A18-43E0-95E1-F18D08971FA7}"/>
              </a:ext>
            </a:extLst>
          </p:cNvPr>
          <p:cNvSpPr>
            <a:spLocks noGrp="1"/>
          </p:cNvSpPr>
          <p:nvPr>
            <p:ph type="title"/>
          </p:nvPr>
        </p:nvSpPr>
        <p:spPr/>
        <p:txBody>
          <a:bodyPr/>
          <a:lstStyle/>
          <a:p>
            <a:r>
              <a:rPr lang="en-US"/>
              <a:t>Assessment Grid (Plan) - Table 4</a:t>
            </a:r>
            <a:endParaRPr lang="en-US" dirty="0"/>
          </a:p>
        </p:txBody>
      </p:sp>
      <p:graphicFrame>
        <p:nvGraphicFramePr>
          <p:cNvPr id="4" name="Table 3">
            <a:extLst>
              <a:ext uri="{FF2B5EF4-FFF2-40B4-BE49-F238E27FC236}">
                <a16:creationId xmlns:a16="http://schemas.microsoft.com/office/drawing/2014/main" id="{A0E41C91-D664-4FED-8A91-E91BD776E23D}"/>
              </a:ext>
            </a:extLst>
          </p:cNvPr>
          <p:cNvGraphicFramePr>
            <a:graphicFrameLocks noGrp="1"/>
          </p:cNvGraphicFramePr>
          <p:nvPr/>
        </p:nvGraphicFramePr>
        <p:xfrm>
          <a:off x="838201" y="1825625"/>
          <a:ext cx="10394730" cy="4031279"/>
        </p:xfrm>
        <a:graphic>
          <a:graphicData uri="http://schemas.openxmlformats.org/drawingml/2006/table">
            <a:tbl>
              <a:tblPr firstRow="1" firstCol="1" bandRow="1"/>
              <a:tblGrid>
                <a:gridCol w="2078664">
                  <a:extLst>
                    <a:ext uri="{9D8B030D-6E8A-4147-A177-3AD203B41FA5}">
                      <a16:colId xmlns:a16="http://schemas.microsoft.com/office/drawing/2014/main" val="3558441740"/>
                    </a:ext>
                  </a:extLst>
                </a:gridCol>
                <a:gridCol w="2078664">
                  <a:extLst>
                    <a:ext uri="{9D8B030D-6E8A-4147-A177-3AD203B41FA5}">
                      <a16:colId xmlns:a16="http://schemas.microsoft.com/office/drawing/2014/main" val="3786489881"/>
                    </a:ext>
                  </a:extLst>
                </a:gridCol>
                <a:gridCol w="2079369">
                  <a:extLst>
                    <a:ext uri="{9D8B030D-6E8A-4147-A177-3AD203B41FA5}">
                      <a16:colId xmlns:a16="http://schemas.microsoft.com/office/drawing/2014/main" val="2647868830"/>
                    </a:ext>
                  </a:extLst>
                </a:gridCol>
                <a:gridCol w="2078664">
                  <a:extLst>
                    <a:ext uri="{9D8B030D-6E8A-4147-A177-3AD203B41FA5}">
                      <a16:colId xmlns:a16="http://schemas.microsoft.com/office/drawing/2014/main" val="3051686526"/>
                    </a:ext>
                  </a:extLst>
                </a:gridCol>
                <a:gridCol w="2079369">
                  <a:extLst>
                    <a:ext uri="{9D8B030D-6E8A-4147-A177-3AD203B41FA5}">
                      <a16:colId xmlns:a16="http://schemas.microsoft.com/office/drawing/2014/main" val="2176277333"/>
                    </a:ext>
                  </a:extLst>
                </a:gridCol>
              </a:tblGrid>
              <a:tr h="211345">
                <a:tc gridSpan="2">
                  <a:txBody>
                    <a:bodyPr/>
                    <a:lstStyle/>
                    <a:p>
                      <a:pPr marL="0" marR="0">
                        <a:spcBef>
                          <a:spcPts val="0"/>
                        </a:spcBef>
                        <a:spcAft>
                          <a:spcPts val="0"/>
                        </a:spcAft>
                      </a:pPr>
                      <a:r>
                        <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 Type, Underline One: </a:t>
                      </a: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Degree Program, Concentration, Track, Minor, Certificate</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spcBef>
                          <a:spcPts val="0"/>
                        </a:spcBef>
                        <a:spcAft>
                          <a:spcPts val="0"/>
                        </a:spcAft>
                      </a:pPr>
                      <a:r>
                        <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 Coordinator:</a:t>
                      </a: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Department Chair:</a:t>
                      </a: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Date Submitted: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012257"/>
                  </a:ext>
                </a:extLst>
              </a:tr>
              <a:tr h="316529">
                <a:tc>
                  <a:txBody>
                    <a:bodyPr/>
                    <a:lstStyle/>
                    <a:p>
                      <a:pPr marL="342900" marR="0" lvl="0" indent="-342900" algn="ctr" fontAlgn="base">
                        <a:spcBef>
                          <a:spcPts val="0"/>
                        </a:spcBef>
                        <a:spcAft>
                          <a:spcPts val="0"/>
                        </a:spcAft>
                        <a:buFont typeface="+mj-lt"/>
                        <a:buAutoNum type="alphaLcPeriod"/>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 Learning Objectives</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342900" marR="0" lvl="0" indent="-342900" algn="ctr" fontAlgn="base">
                        <a:spcBef>
                          <a:spcPts val="0"/>
                        </a:spcBef>
                        <a:spcAft>
                          <a:spcPts val="0"/>
                        </a:spcAft>
                        <a:buFont typeface="+mj-lt"/>
                        <a:buAutoNum type="alphaLcPeriod" startAt="2"/>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 Assessment</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228600" marR="0" lvl="0" indent="-228600" algn="ctr" fontAlgn="base">
                        <a:spcBef>
                          <a:spcPts val="0"/>
                        </a:spcBef>
                        <a:spcAft>
                          <a:spcPts val="0"/>
                        </a:spcAft>
                        <a:buFont typeface="+mj-lt"/>
                        <a:buAutoNum type="alphaLcPeriod" startAt="3"/>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Results*</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342900" marR="0" lvl="0" indent="-342900" algn="ctr" fontAlgn="base">
                        <a:spcBef>
                          <a:spcPts val="0"/>
                        </a:spcBef>
                        <a:spcAft>
                          <a:spcPts val="0"/>
                        </a:spcAft>
                        <a:buFont typeface="+mj-lt"/>
                        <a:buAutoNum type="alphaLcPeriod" startAt="4"/>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Actions*</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342900" marR="0" lvl="0" indent="-342900" algn="ctr" fontAlgn="base">
                        <a:spcBef>
                          <a:spcPts val="0"/>
                        </a:spcBef>
                        <a:spcAft>
                          <a:spcPts val="0"/>
                        </a:spcAft>
                        <a:buFont typeface="+mj-lt"/>
                        <a:buAutoNum type="alphaLcPeriod" startAt="5"/>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Closing the Loop*</a:t>
                      </a:r>
                      <a:b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196934993"/>
                  </a:ext>
                </a:extLst>
              </a:tr>
              <a:tr h="1223554">
                <a:tc>
                  <a:txBody>
                    <a:bodyPr/>
                    <a:lstStyle/>
                    <a:p>
                      <a:pPr marL="45720" marR="0" indent="-45720">
                        <a:spcBef>
                          <a:spcPts val="30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1430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Method/assessment:</a:t>
                      </a: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(e.g., tests, presentations, research paper, etc.) </a:t>
                      </a:r>
                      <a:b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Criterion/performance target</a:t>
                      </a: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and how often does assessment occur? </a:t>
                      </a:r>
                      <a:b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 marR="0" indent="-45720">
                        <a:spcBef>
                          <a:spcPts val="300"/>
                        </a:spcBef>
                        <a:spcAft>
                          <a:spcPts val="0"/>
                        </a:spcAft>
                      </a:pPr>
                      <a:r>
                        <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Criterion/performance target met:</a:t>
                      </a:r>
                      <a:b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Yes  [ ] No  [ ]  N/A</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Results and analysis:</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Actions taken to improve student performance</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Changes in student performance when re-assessed</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537879"/>
                  </a:ext>
                </a:extLst>
              </a:tr>
              <a:tr h="1138918">
                <a:tc>
                  <a:txBody>
                    <a:bodyPr/>
                    <a:lstStyle/>
                    <a:p>
                      <a:pPr marL="45720" marR="0" indent="-45720">
                        <a:spcBef>
                          <a:spcPts val="30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1430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Method/assessment:</a:t>
                      </a: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(e.g., tests, presentations, research paper, etc.) </a:t>
                      </a:r>
                      <a:b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Criterion/performance target</a:t>
                      </a: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and how often does assessment occur? </a:t>
                      </a:r>
                      <a:b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 marR="0" indent="-45720">
                        <a:spcBef>
                          <a:spcPts val="300"/>
                        </a:spcBef>
                        <a:spcAft>
                          <a:spcPts val="0"/>
                        </a:spcAft>
                      </a:pPr>
                      <a:r>
                        <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Criterion/performance target met:</a:t>
                      </a:r>
                      <a:b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Yes   [ ] No [ ] N/A</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Results and analysis:</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Actions taken to improve student performance</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Changes in student performance when re-assessed</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600102"/>
                  </a:ext>
                </a:extLst>
              </a:tr>
              <a:tr h="1138918">
                <a:tc>
                  <a:txBody>
                    <a:bodyPr/>
                    <a:lstStyle/>
                    <a:p>
                      <a:pPr marL="45720" marR="0" indent="-45720">
                        <a:spcBef>
                          <a:spcPts val="30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1430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Method/assessment:</a:t>
                      </a: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(e.g., tests, presentations, research paper, etc.) </a:t>
                      </a:r>
                      <a:b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Criterion/performance target</a:t>
                      </a: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and how often does assessment occur? </a:t>
                      </a:r>
                      <a:b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 marR="0" indent="-45720">
                        <a:spcBef>
                          <a:spcPts val="300"/>
                        </a:spcBef>
                        <a:spcAft>
                          <a:spcPts val="0"/>
                        </a:spcAft>
                      </a:pPr>
                      <a:r>
                        <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Criterion/performance target met:</a:t>
                      </a:r>
                      <a:b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Yes   [ ] No [ ] N/A</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Results and analysis:</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Actions taken to improve student performance</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7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Changes in student performance when re-assessed</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060" marR="57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279971"/>
                  </a:ext>
                </a:extLst>
              </a:tr>
            </a:tbl>
          </a:graphicData>
        </a:graphic>
      </p:graphicFrame>
      <p:sp>
        <p:nvSpPr>
          <p:cNvPr id="6" name="TextBox 5">
            <a:extLst>
              <a:ext uri="{FF2B5EF4-FFF2-40B4-BE49-F238E27FC236}">
                <a16:creationId xmlns:a16="http://schemas.microsoft.com/office/drawing/2014/main" id="{C3B14459-C2A8-4148-977B-FBB67B95CACE}"/>
              </a:ext>
            </a:extLst>
          </p:cNvPr>
          <p:cNvSpPr txBox="1"/>
          <p:nvPr/>
        </p:nvSpPr>
        <p:spPr>
          <a:xfrm>
            <a:off x="838200" y="5856904"/>
            <a:ext cx="4777540" cy="784830"/>
          </a:xfrm>
          <a:prstGeom prst="rect">
            <a:avLst/>
          </a:prstGeom>
          <a:noFill/>
        </p:spPr>
        <p:txBody>
          <a:bodyPr wrap="square" rtlCol="0">
            <a:spAutoFit/>
          </a:bodyPr>
          <a:lstStyle/>
          <a:p>
            <a:r>
              <a:rPr lang="en-US" b="1" dirty="0"/>
              <a:t>* </a:t>
            </a:r>
            <a:r>
              <a:rPr lang="en-US" sz="900" b="1" i="1" dirty="0"/>
              <a:t>Not required to complete c. – e.  in 2022-23 since this is a planning document for the integrated curriculum or revised stand-alone programs</a:t>
            </a:r>
            <a:endParaRPr lang="en-US" sz="900" b="1" dirty="0"/>
          </a:p>
          <a:p>
            <a:endParaRPr lang="en-US" dirty="0"/>
          </a:p>
        </p:txBody>
      </p:sp>
    </p:spTree>
    <p:extLst>
      <p:ext uri="{BB962C8B-B14F-4D97-AF65-F5344CB8AC3E}">
        <p14:creationId xmlns:p14="http://schemas.microsoft.com/office/powerpoint/2010/main" val="882030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6A8D-2DCE-441A-8741-D02F95DCE49B}"/>
              </a:ext>
            </a:extLst>
          </p:cNvPr>
          <p:cNvSpPr>
            <a:spLocks noGrp="1"/>
          </p:cNvSpPr>
          <p:nvPr>
            <p:ph type="title"/>
          </p:nvPr>
        </p:nvSpPr>
        <p:spPr/>
        <p:txBody>
          <a:bodyPr/>
          <a:lstStyle/>
          <a:p>
            <a:r>
              <a:rPr lang="en-US" dirty="0"/>
              <a:t>Assessment Grid (Plan)– Rubric Scoring</a:t>
            </a:r>
          </a:p>
        </p:txBody>
      </p:sp>
      <p:sp>
        <p:nvSpPr>
          <p:cNvPr id="6" name="Content Placeholder 5">
            <a:extLst>
              <a:ext uri="{FF2B5EF4-FFF2-40B4-BE49-F238E27FC236}">
                <a16:creationId xmlns:a16="http://schemas.microsoft.com/office/drawing/2014/main" id="{888F4FCB-23C2-4C82-845E-4C98E5DBE9DC}"/>
              </a:ext>
            </a:extLst>
          </p:cNvPr>
          <p:cNvSpPr>
            <a:spLocks noGrp="1"/>
          </p:cNvSpPr>
          <p:nvPr>
            <p:ph idx="1"/>
          </p:nvPr>
        </p:nvSpPr>
        <p:spPr>
          <a:xfrm>
            <a:off x="838200" y="1825625"/>
            <a:ext cx="3355428" cy="3581947"/>
          </a:xfrm>
        </p:spPr>
        <p:txBody>
          <a:bodyPr/>
          <a:lstStyle/>
          <a:p>
            <a:r>
              <a:rPr lang="en-US" dirty="0"/>
              <a:t>Table 4 states SLOs explicitly for each program and identifies assessment methods, criteria, and when/how assessed</a:t>
            </a:r>
          </a:p>
        </p:txBody>
      </p:sp>
      <p:pic>
        <p:nvPicPr>
          <p:cNvPr id="5" name="Picture 4">
            <a:extLst>
              <a:ext uri="{FF2B5EF4-FFF2-40B4-BE49-F238E27FC236}">
                <a16:creationId xmlns:a16="http://schemas.microsoft.com/office/drawing/2014/main" id="{E08379F4-8F93-46F7-83B9-026BC5C78F96}"/>
              </a:ext>
            </a:extLst>
          </p:cNvPr>
          <p:cNvPicPr>
            <a:picLocks noChangeAspect="1"/>
          </p:cNvPicPr>
          <p:nvPr/>
        </p:nvPicPr>
        <p:blipFill>
          <a:blip r:embed="rId3"/>
          <a:stretch>
            <a:fillRect/>
          </a:stretch>
        </p:blipFill>
        <p:spPr>
          <a:xfrm>
            <a:off x="5486400" y="5707117"/>
            <a:ext cx="6705600" cy="895350"/>
          </a:xfrm>
          <a:prstGeom prst="rect">
            <a:avLst/>
          </a:prstGeom>
        </p:spPr>
      </p:pic>
      <p:pic>
        <p:nvPicPr>
          <p:cNvPr id="11" name="Picture 10">
            <a:extLst>
              <a:ext uri="{FF2B5EF4-FFF2-40B4-BE49-F238E27FC236}">
                <a16:creationId xmlns:a16="http://schemas.microsoft.com/office/drawing/2014/main" id="{502FDA80-C7FC-4B0D-8F59-475C21572E41}"/>
              </a:ext>
            </a:extLst>
          </p:cNvPr>
          <p:cNvPicPr>
            <a:picLocks noChangeAspect="1"/>
          </p:cNvPicPr>
          <p:nvPr/>
        </p:nvPicPr>
        <p:blipFill>
          <a:blip r:embed="rId4"/>
          <a:stretch>
            <a:fillRect/>
          </a:stretch>
        </p:blipFill>
        <p:spPr>
          <a:xfrm>
            <a:off x="5486400" y="1690687"/>
            <a:ext cx="6629400" cy="4047631"/>
          </a:xfrm>
          <a:prstGeom prst="rect">
            <a:avLst/>
          </a:prstGeom>
        </p:spPr>
      </p:pic>
    </p:spTree>
    <p:extLst>
      <p:ext uri="{BB962C8B-B14F-4D97-AF65-F5344CB8AC3E}">
        <p14:creationId xmlns:p14="http://schemas.microsoft.com/office/powerpoint/2010/main" val="326742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a:xfrm>
            <a:off x="1653363" y="365760"/>
            <a:ext cx="9367203" cy="1188720"/>
          </a:xfrm>
        </p:spPr>
        <p:txBody>
          <a:bodyPr>
            <a:normAutofit/>
          </a:bodyPr>
          <a:lstStyle/>
          <a:p>
            <a:r>
              <a:rPr lang="en-US" dirty="0"/>
              <a:t>Agenda</a:t>
            </a:r>
          </a:p>
        </p:txBody>
      </p:sp>
      <p:sp>
        <p:nvSpPr>
          <p:cNvPr id="9"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a:xfrm>
            <a:off x="1653363" y="2176272"/>
            <a:ext cx="9367204" cy="4041648"/>
          </a:xfrm>
        </p:spPr>
        <p:txBody>
          <a:bodyPr anchor="t">
            <a:normAutofit fontScale="92500"/>
          </a:bodyPr>
          <a:lstStyle/>
          <a:p>
            <a:pPr marL="465138" indent="-465138">
              <a:buFont typeface="+mj-lt"/>
              <a:buAutoNum type="alphaUcPeriod"/>
            </a:pPr>
            <a:r>
              <a:rPr lang="en-US" sz="2400" dirty="0"/>
              <a:t>Welcome and Introductions</a:t>
            </a:r>
          </a:p>
          <a:p>
            <a:pPr marL="465138" indent="-465138">
              <a:buFont typeface="+mj-lt"/>
              <a:buAutoNum type="alphaUcPeriod"/>
            </a:pPr>
            <a:r>
              <a:rPr lang="en-US" sz="2400" dirty="0"/>
              <a:t>Review each Program Assessment Review (PAR) in Transition section</a:t>
            </a:r>
          </a:p>
          <a:p>
            <a:pPr marL="922338" lvl="1" indent="-465138">
              <a:buFont typeface="+mj-lt"/>
              <a:buAutoNum type="arabicPeriod"/>
            </a:pPr>
            <a:r>
              <a:rPr lang="en-US" sz="2000" dirty="0"/>
              <a:t>Remind all on expectations</a:t>
            </a:r>
          </a:p>
          <a:p>
            <a:pPr marL="922338" lvl="1" indent="-465138">
              <a:buFont typeface="+mj-lt"/>
              <a:buAutoNum type="arabicPeriod"/>
            </a:pPr>
            <a:r>
              <a:rPr lang="en-US" sz="2000" dirty="0"/>
              <a:t>See rubric results </a:t>
            </a:r>
          </a:p>
          <a:p>
            <a:pPr marL="922338" lvl="1" indent="-465138">
              <a:buFont typeface="+mj-lt"/>
              <a:buAutoNum type="arabicPeriod"/>
            </a:pPr>
            <a:r>
              <a:rPr lang="en-US" sz="2000" dirty="0"/>
              <a:t>View a few exemplars</a:t>
            </a:r>
          </a:p>
          <a:p>
            <a:pPr marL="922338" lvl="1" indent="-465138">
              <a:buFont typeface="+mj-lt"/>
              <a:buAutoNum type="arabicPeriod"/>
            </a:pPr>
            <a:r>
              <a:rPr lang="en-US" sz="2000" dirty="0"/>
              <a:t>Consider opportunities for improvement</a:t>
            </a:r>
          </a:p>
          <a:p>
            <a:pPr marL="922338" lvl="1" indent="-465138">
              <a:buFont typeface="+mj-lt"/>
              <a:buAutoNum type="arabicPeriod"/>
            </a:pPr>
            <a:r>
              <a:rPr lang="en-US" sz="2000" dirty="0"/>
              <a:t>Highlight changes</a:t>
            </a:r>
          </a:p>
          <a:p>
            <a:pPr marL="465138" indent="-465138">
              <a:buFont typeface="+mj-lt"/>
              <a:buAutoNum type="alphaUcPeriod"/>
            </a:pPr>
            <a:r>
              <a:rPr lang="en-US" sz="2400" dirty="0"/>
              <a:t>Next Steps</a:t>
            </a:r>
          </a:p>
          <a:p>
            <a:pPr marL="922338" lvl="1" indent="-465138">
              <a:buFont typeface="+mj-lt"/>
              <a:buAutoNum type="arabicPeriod"/>
            </a:pPr>
            <a:r>
              <a:rPr lang="en-US" sz="2000" dirty="0"/>
              <a:t>Preview the 2023-24 PAR in Nuventive</a:t>
            </a:r>
          </a:p>
          <a:p>
            <a:pPr marL="922338" lvl="1" indent="-465138">
              <a:buFont typeface="+mj-lt"/>
              <a:buAutoNum type="arabicPeriod"/>
            </a:pPr>
            <a:r>
              <a:rPr lang="en-US" sz="2000" dirty="0"/>
              <a:t>Review timeline </a:t>
            </a:r>
          </a:p>
          <a:p>
            <a:pPr marL="465138" indent="-465138">
              <a:buFont typeface="+mj-lt"/>
              <a:buAutoNum type="alphaUcPeriod"/>
            </a:pPr>
            <a:r>
              <a:rPr lang="en-US" sz="2400" dirty="0"/>
              <a:t>Questions and answers (throughout the entire session)</a:t>
            </a:r>
          </a:p>
        </p:txBody>
      </p:sp>
    </p:spTree>
    <p:extLst>
      <p:ext uri="{BB962C8B-B14F-4D97-AF65-F5344CB8AC3E}">
        <p14:creationId xmlns:p14="http://schemas.microsoft.com/office/powerpoint/2010/main" val="136335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CC08B-4802-434B-B6A7-BFFCE53C4319}"/>
              </a:ext>
            </a:extLst>
          </p:cNvPr>
          <p:cNvSpPr>
            <a:spLocks noGrp="1"/>
          </p:cNvSpPr>
          <p:nvPr>
            <p:ph type="title"/>
          </p:nvPr>
        </p:nvSpPr>
        <p:spPr/>
        <p:txBody>
          <a:bodyPr/>
          <a:lstStyle/>
          <a:p>
            <a:r>
              <a:rPr lang="en-US" dirty="0"/>
              <a:t>Assessment Grid (Plan) – Exemplars</a:t>
            </a:r>
          </a:p>
        </p:txBody>
      </p:sp>
      <p:graphicFrame>
        <p:nvGraphicFramePr>
          <p:cNvPr id="9" name="Table 8">
            <a:extLst>
              <a:ext uri="{FF2B5EF4-FFF2-40B4-BE49-F238E27FC236}">
                <a16:creationId xmlns:a16="http://schemas.microsoft.com/office/drawing/2014/main" id="{7541ECFF-4D83-4D04-807D-9747B43D16C6}"/>
              </a:ext>
            </a:extLst>
          </p:cNvPr>
          <p:cNvGraphicFramePr>
            <a:graphicFrameLocks noGrp="1"/>
          </p:cNvGraphicFramePr>
          <p:nvPr>
            <p:extLst>
              <p:ext uri="{D42A27DB-BD31-4B8C-83A1-F6EECF244321}">
                <p14:modId xmlns:p14="http://schemas.microsoft.com/office/powerpoint/2010/main" val="3907905436"/>
              </p:ext>
            </p:extLst>
          </p:nvPr>
        </p:nvGraphicFramePr>
        <p:xfrm>
          <a:off x="838200" y="1785834"/>
          <a:ext cx="11060152" cy="4372210"/>
        </p:xfrm>
        <a:graphic>
          <a:graphicData uri="http://schemas.openxmlformats.org/drawingml/2006/table">
            <a:tbl>
              <a:tblPr firstRow="1" firstCol="1" bandRow="1"/>
              <a:tblGrid>
                <a:gridCol w="2211730">
                  <a:extLst>
                    <a:ext uri="{9D8B030D-6E8A-4147-A177-3AD203B41FA5}">
                      <a16:colId xmlns:a16="http://schemas.microsoft.com/office/drawing/2014/main" val="4039467768"/>
                    </a:ext>
                  </a:extLst>
                </a:gridCol>
                <a:gridCol w="3350870">
                  <a:extLst>
                    <a:ext uri="{9D8B030D-6E8A-4147-A177-3AD203B41FA5}">
                      <a16:colId xmlns:a16="http://schemas.microsoft.com/office/drawing/2014/main" val="186082948"/>
                    </a:ext>
                  </a:extLst>
                </a:gridCol>
                <a:gridCol w="1984917">
                  <a:extLst>
                    <a:ext uri="{9D8B030D-6E8A-4147-A177-3AD203B41FA5}">
                      <a16:colId xmlns:a16="http://schemas.microsoft.com/office/drawing/2014/main" val="172541808"/>
                    </a:ext>
                  </a:extLst>
                </a:gridCol>
                <a:gridCol w="1918010">
                  <a:extLst>
                    <a:ext uri="{9D8B030D-6E8A-4147-A177-3AD203B41FA5}">
                      <a16:colId xmlns:a16="http://schemas.microsoft.com/office/drawing/2014/main" val="3121646421"/>
                    </a:ext>
                  </a:extLst>
                </a:gridCol>
                <a:gridCol w="1594625">
                  <a:extLst>
                    <a:ext uri="{9D8B030D-6E8A-4147-A177-3AD203B41FA5}">
                      <a16:colId xmlns:a16="http://schemas.microsoft.com/office/drawing/2014/main" val="298652124"/>
                    </a:ext>
                  </a:extLst>
                </a:gridCol>
              </a:tblGrid>
              <a:tr h="162008">
                <a:tc gridSpan="2">
                  <a:txBody>
                    <a:bodyPr/>
                    <a:lstStyle/>
                    <a:p>
                      <a:pPr marL="0" marR="0">
                        <a:spcBef>
                          <a:spcPts val="0"/>
                        </a:spcBef>
                        <a:spcAft>
                          <a:spcPts val="0"/>
                        </a:spcAft>
                      </a:pPr>
                      <a:r>
                        <a:rPr lang="en-US" sz="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 Type, Underline One: </a:t>
                      </a:r>
                      <a:r>
                        <a:rPr lang="en-US" sz="5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Degree Program</a:t>
                      </a:r>
                      <a:r>
                        <a:rPr lang="en-US"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Concentration, Track, Minor, Certificate </a:t>
                      </a:r>
                      <a:r>
                        <a:rPr lang="en-US" sz="12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CMHC</a:t>
                      </a:r>
                    </a:p>
                  </a:txBody>
                  <a:tcPr marL="40502" marR="40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spcBef>
                          <a:spcPts val="0"/>
                        </a:spcBef>
                        <a:spcAft>
                          <a:spcPts val="0"/>
                        </a:spcAft>
                      </a:pPr>
                      <a:r>
                        <a:rPr lang="en-US" sz="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 Coordinator:</a:t>
                      </a:r>
                      <a:r>
                        <a:rPr lang="en-US"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Kristin Vincenzes</a:t>
                      </a:r>
                      <a:br>
                        <a:rPr lang="en-US" sz="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Department Chair:</a:t>
                      </a:r>
                      <a:r>
                        <a:rPr lang="en-US"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Thomas Starmack</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2" marR="40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Date Submitted: 5/31/23</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2" marR="40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633770"/>
                  </a:ext>
                </a:extLst>
              </a:tr>
              <a:tr h="242637">
                <a:tc>
                  <a:txBody>
                    <a:bodyPr/>
                    <a:lstStyle/>
                    <a:p>
                      <a:pPr marL="342900" marR="0" lvl="0" indent="-342900" algn="ctr" fontAlgn="base">
                        <a:spcBef>
                          <a:spcPts val="0"/>
                        </a:spcBef>
                        <a:spcAft>
                          <a:spcPts val="0"/>
                        </a:spcAft>
                        <a:buFont typeface="+mj-lt"/>
                        <a:buAutoNum type="alphaLcPeriod"/>
                      </a:pPr>
                      <a:r>
                        <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 Learning Objectives</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2" marR="40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fontAlgn="base">
                        <a:spcBef>
                          <a:spcPts val="0"/>
                        </a:spcBef>
                        <a:spcAft>
                          <a:spcPts val="0"/>
                        </a:spcAft>
                        <a:buFont typeface="+mj-lt"/>
                        <a:buNone/>
                      </a:pPr>
                      <a:r>
                        <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Student Assessment</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2" marR="40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fontAlgn="base">
                        <a:spcBef>
                          <a:spcPts val="0"/>
                        </a:spcBef>
                        <a:spcAft>
                          <a:spcPts val="0"/>
                        </a:spcAft>
                        <a:buFont typeface="+mj-lt"/>
                        <a:buNone/>
                      </a:pPr>
                      <a:r>
                        <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Results (Outcomes)*</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2" marR="40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fontAlgn="base">
                        <a:spcBef>
                          <a:spcPts val="0"/>
                        </a:spcBef>
                        <a:spcAft>
                          <a:spcPts val="0"/>
                        </a:spcAft>
                        <a:buFont typeface="+mj-lt"/>
                        <a:buNone/>
                      </a:pPr>
                      <a:r>
                        <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Actions*</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2" marR="40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fontAlgn="base">
                        <a:spcBef>
                          <a:spcPts val="0"/>
                        </a:spcBef>
                        <a:spcAft>
                          <a:spcPts val="0"/>
                        </a:spcAft>
                        <a:buFont typeface="+mj-lt"/>
                        <a:buNone/>
                      </a:pPr>
                      <a:r>
                        <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Closing the Loop*</a:t>
                      </a:r>
                      <a:br>
                        <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2" marR="40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521020802"/>
                  </a:ext>
                </a:extLst>
              </a:tr>
              <a:tr h="1899093">
                <a:tc>
                  <a:txBody>
                    <a:bodyPr/>
                    <a:lstStyle/>
                    <a:p>
                      <a:pPr marL="0" marR="0">
                        <a:spcBef>
                          <a:spcPts val="300"/>
                        </a:spcBef>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Professionalism:</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Graduates will demonstrate: (a) knowledge of the mental health counseling field’s history and development, (b) commitment to the counseling professional identity through active membership and participation in professional organizations as well as maintaining ethical, legal, and professional behavior according to the current edition of the ACA </a:t>
                      </a:r>
                      <a:r>
                        <a:rPr lang="en-US" sz="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 of Ethics</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(c) a commitment to their own self-care and wellness.</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0502" marR="40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u="sng" dirty="0">
                          <a:effectLst/>
                          <a:latin typeface="Times New Roman" panose="02020603050405020304" pitchFamily="18" charset="0"/>
                          <a:ea typeface="Times New Roman" panose="02020603050405020304" pitchFamily="18" charset="0"/>
                          <a:cs typeface="Times New Roman" panose="02020603050405020304" pitchFamily="18" charset="0"/>
                        </a:rPr>
                        <a:t>Method/assessment:</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(e.g., tests, presentations, research paper, etc.)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u="sng"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Internship II CACREP Program Outcomes Survey</a:t>
                      </a:r>
                    </a:p>
                    <a:p>
                      <a:pPr marL="102870" marR="0" indent="-114300">
                        <a:spcBef>
                          <a:spcPts val="30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National Counselor Exam (NCE)</a:t>
                      </a:r>
                    </a:p>
                    <a:p>
                      <a:pPr marL="0" marR="0">
                        <a:spcBef>
                          <a:spcPts val="300"/>
                        </a:spcBef>
                        <a:spcAft>
                          <a:spcPts val="0"/>
                        </a:spcAft>
                      </a:pPr>
                      <a:r>
                        <a:rPr lang="en-US" sz="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Criterion/performance target</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(1) Site supervisors will complete a site supervisor evaluation for all students at the completion of Internship II.  Site supervisors will score the students on a minimum of a 4 (meets expectations) </a:t>
                      </a:r>
                    </a:p>
                    <a:p>
                      <a:pPr marL="102870" marR="0" indent="-114300">
                        <a:spcBef>
                          <a:spcPts val="30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NCE: Students will either pass the exam or be within 1 SD of the National Mean.  </a:t>
                      </a:r>
                      <a:b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800" u="sng" dirty="0">
                          <a:effectLst/>
                          <a:latin typeface="Times New Roman" panose="02020603050405020304" pitchFamily="18" charset="0"/>
                          <a:ea typeface="Times New Roman" panose="02020603050405020304" pitchFamily="18" charset="0"/>
                          <a:cs typeface="Times New Roman" panose="02020603050405020304" pitchFamily="18" charset="0"/>
                        </a:rPr>
                        <a:t>When and how often does assessment occur?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u="sng"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Internship II CACREP Program Outcomes Survey: Fall, Spring, Summer</a:t>
                      </a:r>
                    </a:p>
                    <a:p>
                      <a:pPr marL="102870" marR="0" indent="-114300">
                        <a:spcBef>
                          <a:spcPts val="30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NCE: Fall &amp; Spring</a:t>
                      </a:r>
                    </a:p>
                  </a:txBody>
                  <a:tcPr marL="40502" marR="40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5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Criterion/performance target met:</a:t>
                      </a:r>
                      <a:b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Yes  [ ] No  [ ]  N/A</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5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Results and analysis:</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2" marR="40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5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Actions taken to improve student performance</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2" marR="40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5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Changes in student performance when re-assessed</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2" marR="40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056914"/>
                  </a:ext>
                </a:extLst>
              </a:tr>
              <a:tr h="2047600">
                <a:tc>
                  <a:txBody>
                    <a:bodyPr/>
                    <a:lstStyle/>
                    <a:p>
                      <a:pPr marL="0" marR="0">
                        <a:spcBef>
                          <a:spcPts val="300"/>
                        </a:spcBef>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Assessment &amp; Treatment Planning:</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Graduates will demonstrate the knowledge, skills, and practices to competently complete assessments, case conceptualizations, diagnoses (using both the DSM-5TR and the ICD-10), and treatment plans across the lifespan.</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 marR="0" indent="-45720">
                        <a:spcBef>
                          <a:spcPts val="30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0502" marR="40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800" u="sng" dirty="0">
                          <a:effectLst/>
                          <a:latin typeface="Times New Roman" panose="02020603050405020304" pitchFamily="18" charset="0"/>
                          <a:ea typeface="Times New Roman" panose="02020603050405020304" pitchFamily="18" charset="0"/>
                          <a:cs typeface="Times New Roman" panose="02020603050405020304" pitchFamily="18" charset="0"/>
                        </a:rPr>
                        <a:t>Method/assessment:</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(e.g., tests, presentations, research paper, etc.)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u="sng"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Internship II CACREP Program Outcomes Survey</a:t>
                      </a:r>
                    </a:p>
                    <a:p>
                      <a:pPr marL="102870" marR="0" indent="-114300">
                        <a:spcBef>
                          <a:spcPts val="30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National Counselor Exam (NCE)</a:t>
                      </a:r>
                    </a:p>
                    <a:p>
                      <a:pPr marL="0" marR="0">
                        <a:spcBef>
                          <a:spcPts val="300"/>
                        </a:spcBef>
                        <a:spcAft>
                          <a:spcPts val="0"/>
                        </a:spcAft>
                      </a:pPr>
                      <a:r>
                        <a:rPr lang="en-US" sz="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Criterion/performance target</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30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(1) Site supervisors will complete a CACREP Program Outcomes Survey for all students at the completion of Internship II.  Site supervisors will score the students on a minimum of a 4 (meets expectations)</a:t>
                      </a:r>
                    </a:p>
                    <a:p>
                      <a:pPr marL="0" marR="0">
                        <a:spcBef>
                          <a:spcPts val="30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02870" marR="0" indent="-114300">
                        <a:spcBef>
                          <a:spcPts val="30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NCE: Students will either pass the exam or be within 1 SD of the National Mean.  </a:t>
                      </a:r>
                      <a:b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800" u="sng" dirty="0">
                          <a:effectLst/>
                          <a:latin typeface="Times New Roman" panose="02020603050405020304" pitchFamily="18" charset="0"/>
                          <a:ea typeface="Times New Roman" panose="02020603050405020304" pitchFamily="18" charset="0"/>
                          <a:cs typeface="Times New Roman" panose="02020603050405020304" pitchFamily="18" charset="0"/>
                        </a:rPr>
                        <a:t>When and how often does assessment occur? </a:t>
                      </a:r>
                      <a:b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 u="sng"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Internship II CACREP Program Outcomes Survey: Fall, Spring, Summer</a:t>
                      </a:r>
                    </a:p>
                    <a:p>
                      <a:pPr marL="102870" marR="0" indent="-114300">
                        <a:spcBef>
                          <a:spcPts val="30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NCE: Fall &amp; Spring</a:t>
                      </a:r>
                    </a:p>
                  </a:txBody>
                  <a:tcPr marL="40502" marR="40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5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Criterion/performance target met:</a:t>
                      </a:r>
                      <a:b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Yes   [ ] No [ ] N/A</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5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Results and analysis:</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2" marR="40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5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Actions taken to improve student performance</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2" marR="40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5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Changes in student performance when re-assessed</a:t>
                      </a:r>
                      <a:endPar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502" marR="40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154628"/>
                  </a:ext>
                </a:extLst>
              </a:tr>
            </a:tbl>
          </a:graphicData>
        </a:graphic>
      </p:graphicFrame>
      <p:sp>
        <p:nvSpPr>
          <p:cNvPr id="3" name="TextBox 2">
            <a:extLst>
              <a:ext uri="{FF2B5EF4-FFF2-40B4-BE49-F238E27FC236}">
                <a16:creationId xmlns:a16="http://schemas.microsoft.com/office/drawing/2014/main" id="{CF4523D0-FC8D-4566-992D-67D7F3B11D9D}"/>
              </a:ext>
            </a:extLst>
          </p:cNvPr>
          <p:cNvSpPr txBox="1"/>
          <p:nvPr/>
        </p:nvSpPr>
        <p:spPr>
          <a:xfrm>
            <a:off x="7493620" y="3010829"/>
            <a:ext cx="3378819" cy="1477328"/>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dirty="0"/>
              <a:t>Columns c. – e. were not required in 2022-23, but programs will be asked to enter this information in Nuventive for 2023-24 </a:t>
            </a:r>
          </a:p>
        </p:txBody>
      </p:sp>
    </p:spTree>
    <p:extLst>
      <p:ext uri="{BB962C8B-B14F-4D97-AF65-F5344CB8AC3E}">
        <p14:creationId xmlns:p14="http://schemas.microsoft.com/office/powerpoint/2010/main" val="1997223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D096-1B96-4FA6-8EE7-5025D2DD752D}"/>
              </a:ext>
            </a:extLst>
          </p:cNvPr>
          <p:cNvSpPr>
            <a:spLocks noGrp="1"/>
          </p:cNvSpPr>
          <p:nvPr>
            <p:ph type="title"/>
          </p:nvPr>
        </p:nvSpPr>
        <p:spPr/>
        <p:txBody>
          <a:bodyPr/>
          <a:lstStyle/>
          <a:p>
            <a:r>
              <a:rPr lang="en-US" dirty="0"/>
              <a:t>Assessment Grid (Plan) – Exemplars</a:t>
            </a:r>
          </a:p>
        </p:txBody>
      </p:sp>
      <p:graphicFrame>
        <p:nvGraphicFramePr>
          <p:cNvPr id="5" name="Table 4">
            <a:extLst>
              <a:ext uri="{FF2B5EF4-FFF2-40B4-BE49-F238E27FC236}">
                <a16:creationId xmlns:a16="http://schemas.microsoft.com/office/drawing/2014/main" id="{FF5B4D3D-3C90-4377-8442-732E9DBB1686}"/>
              </a:ext>
            </a:extLst>
          </p:cNvPr>
          <p:cNvGraphicFramePr>
            <a:graphicFrameLocks noGrp="1"/>
          </p:cNvGraphicFramePr>
          <p:nvPr>
            <p:extLst>
              <p:ext uri="{D42A27DB-BD31-4B8C-83A1-F6EECF244321}">
                <p14:modId xmlns:p14="http://schemas.microsoft.com/office/powerpoint/2010/main" val="1150929938"/>
              </p:ext>
            </p:extLst>
          </p:nvPr>
        </p:nvGraphicFramePr>
        <p:xfrm>
          <a:off x="227273" y="1756938"/>
          <a:ext cx="11737454" cy="4770120"/>
        </p:xfrm>
        <a:graphic>
          <a:graphicData uri="http://schemas.openxmlformats.org/drawingml/2006/table">
            <a:tbl>
              <a:tblPr firstRow="1" firstCol="1" bandRow="1"/>
              <a:tblGrid>
                <a:gridCol w="2347172">
                  <a:extLst>
                    <a:ext uri="{9D8B030D-6E8A-4147-A177-3AD203B41FA5}">
                      <a16:colId xmlns:a16="http://schemas.microsoft.com/office/drawing/2014/main" val="401753095"/>
                    </a:ext>
                  </a:extLst>
                </a:gridCol>
                <a:gridCol w="4215587">
                  <a:extLst>
                    <a:ext uri="{9D8B030D-6E8A-4147-A177-3AD203B41FA5}">
                      <a16:colId xmlns:a16="http://schemas.microsoft.com/office/drawing/2014/main" val="3862257826"/>
                    </a:ext>
                  </a:extLst>
                </a:gridCol>
                <a:gridCol w="1932182">
                  <a:extLst>
                    <a:ext uri="{9D8B030D-6E8A-4147-A177-3AD203B41FA5}">
                      <a16:colId xmlns:a16="http://schemas.microsoft.com/office/drawing/2014/main" val="1272842320"/>
                    </a:ext>
                  </a:extLst>
                </a:gridCol>
                <a:gridCol w="1565734">
                  <a:extLst>
                    <a:ext uri="{9D8B030D-6E8A-4147-A177-3AD203B41FA5}">
                      <a16:colId xmlns:a16="http://schemas.microsoft.com/office/drawing/2014/main" val="4230642675"/>
                    </a:ext>
                  </a:extLst>
                </a:gridCol>
                <a:gridCol w="1676779">
                  <a:extLst>
                    <a:ext uri="{9D8B030D-6E8A-4147-A177-3AD203B41FA5}">
                      <a16:colId xmlns:a16="http://schemas.microsoft.com/office/drawing/2014/main" val="587630935"/>
                    </a:ext>
                  </a:extLst>
                </a:gridCol>
              </a:tblGrid>
              <a:tr h="115360">
                <a:tc gridSpan="2">
                  <a:txBody>
                    <a:bodyPr/>
                    <a:lstStyle/>
                    <a:p>
                      <a:pPr marL="0" marR="0">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 Type, Underline One: </a:t>
                      </a:r>
                      <a:r>
                        <a:rPr lang="en-US" sz="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Degree Program, </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Concentration, Track, Minor, Certificate  </a:t>
                      </a:r>
                      <a:r>
                        <a:rPr lang="en-US" sz="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PSYCHOLOGY</a:t>
                      </a: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spcBef>
                          <a:spcPts val="0"/>
                        </a:spcBef>
                        <a:spcAft>
                          <a:spcPts val="0"/>
                        </a:spcAft>
                      </a:pPr>
                      <a:r>
                        <a:rPr lang="en-US" sz="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 Coordinator:</a:t>
                      </a:r>
                      <a:r>
                        <a:rPr lang="en-US" sz="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Department Chair:</a:t>
                      </a:r>
                      <a:r>
                        <a:rPr lang="en-US" sz="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US" sz="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Date Submitted: </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75" marR="32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441573"/>
                  </a:ext>
                </a:extLst>
              </a:tr>
              <a:tr h="173040">
                <a:tc>
                  <a:txBody>
                    <a:bodyPr/>
                    <a:lstStyle/>
                    <a:p>
                      <a:pPr marL="342900" marR="0" lvl="0" indent="-342900" algn="ctr" fontAlgn="base">
                        <a:spcBef>
                          <a:spcPts val="0"/>
                        </a:spcBef>
                        <a:spcAft>
                          <a:spcPts val="0"/>
                        </a:spcAft>
                        <a:buFont typeface="+mj-lt"/>
                        <a:buAutoNum type="alphaLcPeriod"/>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 Learning Objectives</a:t>
                      </a:r>
                      <a:endPar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75" marR="32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342900" marR="0" lvl="0" indent="-342900" algn="ctr" fontAlgn="base">
                        <a:spcBef>
                          <a:spcPts val="0"/>
                        </a:spcBef>
                        <a:spcAft>
                          <a:spcPts val="0"/>
                        </a:spcAft>
                        <a:buFont typeface="+mj-lt"/>
                        <a:buAutoNum type="alphaLcPeriod"/>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 Assessment</a:t>
                      </a:r>
                      <a:endPar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75" marR="32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342900" marR="0" lvl="0" indent="-342900" algn="ctr" fontAlgn="base">
                        <a:spcBef>
                          <a:spcPts val="0"/>
                        </a:spcBef>
                        <a:spcAft>
                          <a:spcPts val="0"/>
                        </a:spcAft>
                        <a:buFont typeface="+mj-lt"/>
                        <a:buAutoNum type="alphaLcPeriod"/>
                      </a:pPr>
                      <a:r>
                        <a:rPr lang="en-US" sz="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Results*</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75" marR="32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342900" marR="0" lvl="0" indent="-342900" algn="ctr" fontAlgn="base">
                        <a:spcBef>
                          <a:spcPts val="0"/>
                        </a:spcBef>
                        <a:spcAft>
                          <a:spcPts val="0"/>
                        </a:spcAft>
                        <a:buFont typeface="+mj-lt"/>
                        <a:buAutoNum type="alphaLcPeriod"/>
                      </a:pPr>
                      <a:r>
                        <a:rPr lang="en-US" sz="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Actions*</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75" marR="32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342900" marR="0" lvl="0" indent="-342900" algn="ctr" fontAlgn="base">
                        <a:spcBef>
                          <a:spcPts val="0"/>
                        </a:spcBef>
                        <a:spcAft>
                          <a:spcPts val="0"/>
                        </a:spcAft>
                        <a:buFont typeface="+mj-lt"/>
                        <a:buAutoNum type="alphaLcPeriod"/>
                      </a:pPr>
                      <a:r>
                        <a:rPr lang="en-US" sz="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Closing the Loop*</a:t>
                      </a:r>
                      <a:br>
                        <a:rPr lang="en-US" sz="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75" marR="32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97408756"/>
                  </a:ext>
                </a:extLst>
              </a:tr>
              <a:tr h="1333850">
                <a:tc>
                  <a:txBody>
                    <a:bodyPr/>
                    <a:lstStyle/>
                    <a:p>
                      <a:pPr marL="45720" marR="0" indent="-45720">
                        <a:spcBef>
                          <a:spcPts val="30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SLO 1: Knowledge Base in Psychology</a:t>
                      </a:r>
                    </a:p>
                  </a:txBody>
                  <a:tcPr marL="32475" marR="32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540">
                        <a:spcBef>
                          <a:spcPts val="300"/>
                        </a:spcBef>
                        <a:spcAft>
                          <a:spcPts val="0"/>
                        </a:spcAft>
                      </a:pPr>
                      <a:r>
                        <a:rPr lang="en-US" sz="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Method/assessment:</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Knowledge Base in Psychology will be assessed through Senior Seminar (PSYC406) performance.</a:t>
                      </a:r>
                    </a:p>
                    <a:p>
                      <a:pPr marL="0" marR="0" indent="-2540">
                        <a:spcBef>
                          <a:spcPts val="300"/>
                        </a:spcBef>
                        <a:spcAft>
                          <a:spcPts val="0"/>
                        </a:spcAft>
                      </a:pPr>
                      <a:r>
                        <a:rPr lang="en-US" sz="800"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Criterion/performance target</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Having 70% or more of students rated as meeting or exceeding expectations for their senior seminar project (which will vary by section). </a:t>
                      </a:r>
                    </a:p>
                    <a:p>
                      <a:pPr marL="0" marR="0">
                        <a:spcBef>
                          <a:spcPts val="300"/>
                        </a:spcBef>
                        <a:spcAft>
                          <a:spcPts val="0"/>
                        </a:spcAft>
                      </a:pPr>
                      <a:r>
                        <a:rPr lang="en-US" sz="80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and how often does assessment occur?</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This SLO will be measured starting in Fall 2023. Data will be provided from each campus based on students’ in senior seminar from at least one semester of each academic year.</a:t>
                      </a:r>
                    </a:p>
                    <a:p>
                      <a:pPr marL="0" marR="0">
                        <a:spcBef>
                          <a:spcPts val="30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2475" marR="32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Criterion/performance target met:</a:t>
                      </a:r>
                      <a:br>
                        <a:rPr lang="en-US" sz="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Yes  [ ] No  [ ]  N/A</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Results and analysis:</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75" marR="32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Actions taken to improve student performance</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75" marR="32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Changes in student performance when re-assessed</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75" marR="32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97314"/>
                  </a:ext>
                </a:extLst>
              </a:tr>
              <a:tr h="2891210">
                <a:tc>
                  <a:txBody>
                    <a:bodyPr/>
                    <a:lstStyle/>
                    <a:p>
                      <a:pPr marL="45720" marR="0" indent="-45720">
                        <a:spcBef>
                          <a:spcPts val="30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SLO 2: Scientific Inquiry and Critical Thinking</a:t>
                      </a:r>
                    </a:p>
                  </a:txBody>
                  <a:tcPr marL="32475" marR="32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14300">
                        <a:spcBef>
                          <a:spcPts val="300"/>
                        </a:spcBef>
                        <a:spcAft>
                          <a:spcPts val="0"/>
                        </a:spcAft>
                      </a:pPr>
                      <a:r>
                        <a:rPr lang="en-US" sz="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Assessment 1:</a:t>
                      </a:r>
                      <a:endPar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540">
                        <a:spcBef>
                          <a:spcPts val="300"/>
                        </a:spcBef>
                        <a:spcAft>
                          <a:spcPts val="0"/>
                        </a:spcAft>
                      </a:pPr>
                      <a:r>
                        <a:rPr lang="en-US" sz="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Method/assessment:</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Scientific Inquiry and Critical Thinking will be assessed in Research Methods (PSYC250) through performance on a final exam.</a:t>
                      </a:r>
                    </a:p>
                    <a:p>
                      <a:pPr marL="0" marR="0" indent="-2540">
                        <a:spcBef>
                          <a:spcPts val="300"/>
                        </a:spcBef>
                        <a:spcAft>
                          <a:spcPts val="0"/>
                        </a:spcAft>
                      </a:pPr>
                      <a:r>
                        <a:rPr lang="en-US" sz="800"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Criterion/performance target</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Having 70% or more of students score 70% or higher on the final exam. </a:t>
                      </a:r>
                    </a:p>
                    <a:p>
                      <a:pPr marL="0" marR="0">
                        <a:spcBef>
                          <a:spcPts val="300"/>
                        </a:spcBef>
                        <a:spcAft>
                          <a:spcPts val="0"/>
                        </a:spcAft>
                      </a:pPr>
                      <a:r>
                        <a:rPr lang="en-US" sz="80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and how often does assessment occur?</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This SLO will be measured starting in Fall 2023. Data will be provided from each campus based on student performance on a final exam from at least one semester of each academic year.</a:t>
                      </a:r>
                    </a:p>
                    <a:p>
                      <a:pPr marL="45720" marR="0" indent="-45720">
                        <a:spcBef>
                          <a:spcPts val="30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 marR="0" indent="-45720">
                        <a:spcBef>
                          <a:spcPts val="300"/>
                        </a:spcBef>
                        <a:spcAft>
                          <a:spcPts val="0"/>
                        </a:spcAft>
                      </a:pPr>
                      <a:r>
                        <a:rPr lang="en-US" sz="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Assessment 2:</a:t>
                      </a:r>
                      <a:endPar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540">
                        <a:spcBef>
                          <a:spcPts val="300"/>
                        </a:spcBef>
                        <a:spcAft>
                          <a:spcPts val="0"/>
                        </a:spcAft>
                      </a:pPr>
                      <a:r>
                        <a:rPr lang="en-US" sz="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Method/assessment:</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Scientific Inquiry and Critical Thinking will be assessed through evaluation of student research in PSYC350 (Research Lab).</a:t>
                      </a:r>
                    </a:p>
                    <a:p>
                      <a:pPr marL="0" marR="0" indent="-2540">
                        <a:spcBef>
                          <a:spcPts val="300"/>
                        </a:spcBef>
                        <a:spcAft>
                          <a:spcPts val="0"/>
                        </a:spcAft>
                      </a:pPr>
                      <a:r>
                        <a:rPr lang="en-US" sz="800"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Criterion/performance target</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Having 70% or more of students meet or exceed expectations on an evaluation of their research project. </a:t>
                      </a:r>
                    </a:p>
                    <a:p>
                      <a:pPr marL="0" marR="0">
                        <a:spcBef>
                          <a:spcPts val="300"/>
                        </a:spcBef>
                        <a:spcAft>
                          <a:spcPts val="0"/>
                        </a:spcAft>
                      </a:pPr>
                      <a:r>
                        <a:rPr lang="en-US" sz="80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and how often does assessment occur?</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This SLO will be measured starting in Fall 2023. Data will be provided from each campus based on students’ in PSYC350 from at least one semester of each academic year.</a:t>
                      </a:r>
                    </a:p>
                    <a:p>
                      <a:pPr marL="45720" marR="0" indent="-45720">
                        <a:spcBef>
                          <a:spcPts val="30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75" marR="32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Criterion/performance target met:</a:t>
                      </a:r>
                      <a:br>
                        <a:rPr lang="en-US" sz="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Yes   [ ] No [ ] N/A</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Results and analysis:</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300"/>
                        </a:spcBef>
                        <a:spcAft>
                          <a:spcPts val="0"/>
                        </a:spcAft>
                      </a:pPr>
                      <a:r>
                        <a:rPr lang="en-US" sz="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75" marR="32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Actions taken to improve student performance</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75" marR="32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Changes in student performance when re-assessed</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475" marR="32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808464"/>
                  </a:ext>
                </a:extLst>
              </a:tr>
            </a:tbl>
          </a:graphicData>
        </a:graphic>
      </p:graphicFrame>
      <p:sp>
        <p:nvSpPr>
          <p:cNvPr id="4" name="TextBox 3">
            <a:extLst>
              <a:ext uri="{FF2B5EF4-FFF2-40B4-BE49-F238E27FC236}">
                <a16:creationId xmlns:a16="http://schemas.microsoft.com/office/drawing/2014/main" id="{1E03EE22-A9AE-46BA-9BF5-88D8018DD183}"/>
              </a:ext>
            </a:extLst>
          </p:cNvPr>
          <p:cNvSpPr txBox="1"/>
          <p:nvPr/>
        </p:nvSpPr>
        <p:spPr>
          <a:xfrm>
            <a:off x="7493620" y="3010829"/>
            <a:ext cx="3378819" cy="1477328"/>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dirty="0"/>
              <a:t>Columns c. – e. were not required in 2022-23, but programs will be asked to enter this information in Nuventive for 2023-24 </a:t>
            </a:r>
          </a:p>
        </p:txBody>
      </p:sp>
    </p:spTree>
    <p:extLst>
      <p:ext uri="{BB962C8B-B14F-4D97-AF65-F5344CB8AC3E}">
        <p14:creationId xmlns:p14="http://schemas.microsoft.com/office/powerpoint/2010/main" val="582695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6A8D-2DCE-441A-8741-D02F95DCE49B}"/>
              </a:ext>
            </a:extLst>
          </p:cNvPr>
          <p:cNvSpPr>
            <a:spLocks noGrp="1"/>
          </p:cNvSpPr>
          <p:nvPr>
            <p:ph type="title"/>
          </p:nvPr>
        </p:nvSpPr>
        <p:spPr>
          <a:xfrm>
            <a:off x="838200" y="317828"/>
            <a:ext cx="10515600" cy="1325563"/>
          </a:xfrm>
        </p:spPr>
        <p:txBody>
          <a:bodyPr/>
          <a:lstStyle/>
          <a:p>
            <a:r>
              <a:rPr lang="en-US" dirty="0"/>
              <a:t>Assessment Grid (Plan) – Opportunities for Improvement</a:t>
            </a:r>
          </a:p>
        </p:txBody>
      </p:sp>
      <p:sp>
        <p:nvSpPr>
          <p:cNvPr id="6" name="Content Placeholder 5">
            <a:extLst>
              <a:ext uri="{FF2B5EF4-FFF2-40B4-BE49-F238E27FC236}">
                <a16:creationId xmlns:a16="http://schemas.microsoft.com/office/drawing/2014/main" id="{888F4FCB-23C2-4C82-845E-4C98E5DBE9DC}"/>
              </a:ext>
            </a:extLst>
          </p:cNvPr>
          <p:cNvSpPr>
            <a:spLocks noGrp="1"/>
          </p:cNvSpPr>
          <p:nvPr>
            <p:ph idx="1"/>
          </p:nvPr>
        </p:nvSpPr>
        <p:spPr>
          <a:xfrm>
            <a:off x="838200" y="1825625"/>
            <a:ext cx="11127828" cy="3581947"/>
          </a:xfrm>
        </p:spPr>
        <p:txBody>
          <a:bodyPr vert="horz" lIns="91440" tIns="45720" rIns="91440" bIns="45720" rtlCol="0" anchor="t">
            <a:normAutofit lnSpcReduction="10000"/>
          </a:bodyPr>
          <a:lstStyle/>
          <a:p>
            <a:r>
              <a:rPr lang="en-US" sz="2600" dirty="0"/>
              <a:t>Provide SLOs for each program and clearly indicate to which program the SLOs belong</a:t>
            </a:r>
          </a:p>
          <a:p>
            <a:r>
              <a:rPr lang="en-US" sz="2600" dirty="0"/>
              <a:t>Specify at least one unique SLO for each program (e.g., tracks within majors should have at least one unique SLO apart from the core)</a:t>
            </a:r>
          </a:p>
          <a:p>
            <a:r>
              <a:rPr lang="en-US" sz="2600" dirty="0"/>
              <a:t>Indicate what assessment method is used – best practices point to having multiple methods of assessment</a:t>
            </a:r>
          </a:p>
          <a:p>
            <a:r>
              <a:rPr lang="en-US" sz="2600" dirty="0"/>
              <a:t>Include more information about criteria for success (</a:t>
            </a:r>
            <a:r>
              <a:rPr lang="en-US" sz="2600" b="1" u="sng" dirty="0"/>
              <a:t>what % of students </a:t>
            </a:r>
            <a:r>
              <a:rPr lang="en-US" sz="2600" dirty="0"/>
              <a:t>should earn </a:t>
            </a:r>
            <a:r>
              <a:rPr lang="en-US" sz="2600" b="1" u="sng" dirty="0"/>
              <a:t>what % score</a:t>
            </a:r>
            <a:r>
              <a:rPr lang="en-US" sz="2600" b="1" dirty="0"/>
              <a:t> or </a:t>
            </a:r>
            <a:r>
              <a:rPr lang="en-US" sz="2600" b="1" u="sng" dirty="0"/>
              <a:t>what rating)</a:t>
            </a:r>
          </a:p>
          <a:p>
            <a:r>
              <a:rPr lang="en-US" sz="2600" dirty="0"/>
              <a:t>Include raw data and percent met</a:t>
            </a:r>
          </a:p>
          <a:p>
            <a:endParaRPr lang="en-US" b="1" u="sng" dirty="0"/>
          </a:p>
        </p:txBody>
      </p:sp>
    </p:spTree>
    <p:extLst>
      <p:ext uri="{BB962C8B-B14F-4D97-AF65-F5344CB8AC3E}">
        <p14:creationId xmlns:p14="http://schemas.microsoft.com/office/powerpoint/2010/main" val="2812432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56ED4-2297-451E-8F72-BA2BF13691A3}"/>
              </a:ext>
            </a:extLst>
          </p:cNvPr>
          <p:cNvSpPr>
            <a:spLocks noGrp="1"/>
          </p:cNvSpPr>
          <p:nvPr>
            <p:ph type="title"/>
          </p:nvPr>
        </p:nvSpPr>
        <p:spPr/>
        <p:txBody>
          <a:bodyPr/>
          <a:lstStyle/>
          <a:p>
            <a:r>
              <a:rPr lang="en-US" dirty="0"/>
              <a:t>Summary and Action Plan</a:t>
            </a:r>
          </a:p>
        </p:txBody>
      </p:sp>
      <p:sp>
        <p:nvSpPr>
          <p:cNvPr id="3" name="Content Placeholder 2">
            <a:extLst>
              <a:ext uri="{FF2B5EF4-FFF2-40B4-BE49-F238E27FC236}">
                <a16:creationId xmlns:a16="http://schemas.microsoft.com/office/drawing/2014/main" id="{2D041069-33A5-4FFD-AFF2-CE081E30E0A4}"/>
              </a:ext>
            </a:extLst>
          </p:cNvPr>
          <p:cNvSpPr>
            <a:spLocks noGrp="1"/>
          </p:cNvSpPr>
          <p:nvPr>
            <p:ph idx="1"/>
          </p:nvPr>
        </p:nvSpPr>
        <p:spPr>
          <a:xfrm>
            <a:off x="634997" y="1811111"/>
            <a:ext cx="11527972" cy="5344296"/>
          </a:xfrm>
        </p:spPr>
        <p:txBody>
          <a:bodyPr>
            <a:noAutofit/>
          </a:bodyPr>
          <a:lstStyle/>
          <a:p>
            <a:pPr marL="0" indent="0">
              <a:lnSpc>
                <a:spcPct val="100000"/>
              </a:lnSpc>
              <a:spcBef>
                <a:spcPts val="600"/>
              </a:spcBef>
              <a:buNone/>
            </a:pPr>
            <a:r>
              <a:rPr lang="en-US" sz="2200" dirty="0"/>
              <a:t>Four primary parts:</a:t>
            </a:r>
          </a:p>
          <a:p>
            <a:pPr marL="514350" lvl="0" indent="-514350">
              <a:lnSpc>
                <a:spcPct val="100000"/>
              </a:lnSpc>
              <a:spcBef>
                <a:spcPts val="600"/>
              </a:spcBef>
              <a:spcAft>
                <a:spcPts val="600"/>
              </a:spcAft>
              <a:buFont typeface="+mj-lt"/>
              <a:buAutoNum type="alphaLcPeriod"/>
            </a:pPr>
            <a:r>
              <a:rPr lang="en-US" sz="2200" dirty="0"/>
              <a:t>Summarize the program’s data and trends for the three campuses.  Please see the Program Review Data Dashboards - </a:t>
            </a:r>
            <a:r>
              <a:rPr lang="en-US" sz="2200" u="sng" dirty="0">
                <a:hlinkClick r:id="rId3"/>
              </a:rPr>
              <a:t>https://www.bloomu.edu/program-assessment</a:t>
            </a:r>
            <a:r>
              <a:rPr lang="en-US" sz="2200" dirty="0"/>
              <a:t> and other Institutional Research Dashboards as needed - </a:t>
            </a:r>
            <a:r>
              <a:rPr lang="en-US" sz="2200" u="sng" dirty="0">
                <a:hlinkClick r:id="rId4"/>
              </a:rPr>
              <a:t>https://www.bloomu.edu/institutional-research</a:t>
            </a:r>
            <a:r>
              <a:rPr lang="en-US" sz="2200" dirty="0"/>
              <a:t> for program, college, and institutional data</a:t>
            </a:r>
          </a:p>
          <a:p>
            <a:pPr marL="514350" indent="-514350">
              <a:lnSpc>
                <a:spcPct val="100000"/>
              </a:lnSpc>
              <a:spcBef>
                <a:spcPts val="600"/>
              </a:spcBef>
              <a:spcAft>
                <a:spcPts val="600"/>
              </a:spcAft>
              <a:buFont typeface="+mj-lt"/>
              <a:buAutoNum type="alphaLcPeriod"/>
            </a:pPr>
            <a:r>
              <a:rPr lang="en-US" sz="2200" dirty="0"/>
              <a:t>Identify the integrated program’s strengths and weaknesses </a:t>
            </a:r>
          </a:p>
          <a:p>
            <a:pPr marL="514350" lvl="0" indent="-514350">
              <a:lnSpc>
                <a:spcPct val="100000"/>
              </a:lnSpc>
              <a:spcBef>
                <a:spcPts val="600"/>
              </a:spcBef>
              <a:spcAft>
                <a:spcPts val="600"/>
              </a:spcAft>
              <a:buFont typeface="+mj-lt"/>
              <a:buAutoNum type="alphaLcPeriod"/>
            </a:pPr>
            <a:r>
              <a:rPr lang="en-US" sz="2200" dirty="0"/>
              <a:t>Provide a summary of personnel, physical, technology, and financial resources and adequacy of those resources</a:t>
            </a:r>
          </a:p>
          <a:p>
            <a:pPr marL="514350" lvl="0" indent="-514350">
              <a:lnSpc>
                <a:spcPct val="100000"/>
              </a:lnSpc>
              <a:spcBef>
                <a:spcPts val="600"/>
              </a:spcBef>
              <a:spcAft>
                <a:spcPts val="600"/>
              </a:spcAft>
              <a:buFont typeface="+mj-lt"/>
              <a:buAutoNum type="alphaLcPeriod"/>
            </a:pPr>
            <a:r>
              <a:rPr lang="en-US" sz="2200" dirty="0"/>
              <a:t>Provide an action plan for next academic year [3-5 bullet points based on program data, student learning outcomes (observed results), resource sufficiency, or other internal/external sources of information/data]</a:t>
            </a:r>
          </a:p>
        </p:txBody>
      </p:sp>
    </p:spTree>
    <p:extLst>
      <p:ext uri="{BB962C8B-B14F-4D97-AF65-F5344CB8AC3E}">
        <p14:creationId xmlns:p14="http://schemas.microsoft.com/office/powerpoint/2010/main" val="3934566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6A8D-2DCE-441A-8741-D02F95DCE49B}"/>
              </a:ext>
            </a:extLst>
          </p:cNvPr>
          <p:cNvSpPr>
            <a:spLocks noGrp="1"/>
          </p:cNvSpPr>
          <p:nvPr>
            <p:ph type="title"/>
          </p:nvPr>
        </p:nvSpPr>
        <p:spPr/>
        <p:txBody>
          <a:bodyPr/>
          <a:lstStyle/>
          <a:p>
            <a:r>
              <a:rPr lang="en-US" dirty="0"/>
              <a:t>Summary and Action Plan - Rubric Scoring</a:t>
            </a:r>
          </a:p>
        </p:txBody>
      </p:sp>
      <p:sp>
        <p:nvSpPr>
          <p:cNvPr id="6" name="Content Placeholder 5">
            <a:extLst>
              <a:ext uri="{FF2B5EF4-FFF2-40B4-BE49-F238E27FC236}">
                <a16:creationId xmlns:a16="http://schemas.microsoft.com/office/drawing/2014/main" id="{888F4FCB-23C2-4C82-845E-4C98E5DBE9DC}"/>
              </a:ext>
            </a:extLst>
          </p:cNvPr>
          <p:cNvSpPr>
            <a:spLocks noGrp="1"/>
          </p:cNvSpPr>
          <p:nvPr>
            <p:ph idx="1"/>
          </p:nvPr>
        </p:nvSpPr>
        <p:spPr>
          <a:xfrm>
            <a:off x="838200" y="1825625"/>
            <a:ext cx="3781098" cy="3581947"/>
          </a:xfrm>
        </p:spPr>
        <p:txBody>
          <a:bodyPr/>
          <a:lstStyle/>
          <a:p>
            <a:r>
              <a:rPr lang="en-US" dirty="0"/>
              <a:t>Section 5 includes an analysis of a cross-section of program data, strengths / weaknesses derived from the data, resources identified, and actions that link to data</a:t>
            </a:r>
          </a:p>
        </p:txBody>
      </p:sp>
      <p:pic>
        <p:nvPicPr>
          <p:cNvPr id="3" name="Picture 2">
            <a:extLst>
              <a:ext uri="{FF2B5EF4-FFF2-40B4-BE49-F238E27FC236}">
                <a16:creationId xmlns:a16="http://schemas.microsoft.com/office/drawing/2014/main" id="{D4CE0A65-184E-4204-8C58-F8BD07447EC7}"/>
              </a:ext>
            </a:extLst>
          </p:cNvPr>
          <p:cNvPicPr>
            <a:picLocks noChangeAspect="1"/>
          </p:cNvPicPr>
          <p:nvPr/>
        </p:nvPicPr>
        <p:blipFill>
          <a:blip r:embed="rId3"/>
          <a:stretch>
            <a:fillRect/>
          </a:stretch>
        </p:blipFill>
        <p:spPr>
          <a:xfrm>
            <a:off x="5328745" y="1690688"/>
            <a:ext cx="6705600" cy="4000664"/>
          </a:xfrm>
          <a:prstGeom prst="rect">
            <a:avLst/>
          </a:prstGeom>
        </p:spPr>
      </p:pic>
      <p:pic>
        <p:nvPicPr>
          <p:cNvPr id="4" name="Picture 3">
            <a:extLst>
              <a:ext uri="{FF2B5EF4-FFF2-40B4-BE49-F238E27FC236}">
                <a16:creationId xmlns:a16="http://schemas.microsoft.com/office/drawing/2014/main" id="{CA8A837E-2B24-4098-8356-F6AF80129F2E}"/>
              </a:ext>
            </a:extLst>
          </p:cNvPr>
          <p:cNvPicPr>
            <a:picLocks noChangeAspect="1"/>
          </p:cNvPicPr>
          <p:nvPr/>
        </p:nvPicPr>
        <p:blipFill>
          <a:blip r:embed="rId4"/>
          <a:stretch>
            <a:fillRect/>
          </a:stretch>
        </p:blipFill>
        <p:spPr>
          <a:xfrm>
            <a:off x="5486400" y="5597525"/>
            <a:ext cx="6547945" cy="895350"/>
          </a:xfrm>
          <a:prstGeom prst="rect">
            <a:avLst/>
          </a:prstGeom>
        </p:spPr>
      </p:pic>
    </p:spTree>
    <p:extLst>
      <p:ext uri="{BB962C8B-B14F-4D97-AF65-F5344CB8AC3E}">
        <p14:creationId xmlns:p14="http://schemas.microsoft.com/office/powerpoint/2010/main" val="3049955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CC08B-4802-434B-B6A7-BFFCE53C4319}"/>
              </a:ext>
            </a:extLst>
          </p:cNvPr>
          <p:cNvSpPr>
            <a:spLocks noGrp="1"/>
          </p:cNvSpPr>
          <p:nvPr>
            <p:ph type="title"/>
          </p:nvPr>
        </p:nvSpPr>
        <p:spPr/>
        <p:txBody>
          <a:bodyPr/>
          <a:lstStyle/>
          <a:p>
            <a:r>
              <a:rPr lang="en-US" dirty="0"/>
              <a:t>Summary and Action Plan– Exemplars</a:t>
            </a:r>
          </a:p>
        </p:txBody>
      </p:sp>
      <p:sp>
        <p:nvSpPr>
          <p:cNvPr id="3" name="Content Placeholder 2">
            <a:extLst>
              <a:ext uri="{FF2B5EF4-FFF2-40B4-BE49-F238E27FC236}">
                <a16:creationId xmlns:a16="http://schemas.microsoft.com/office/drawing/2014/main" id="{80BB1D47-A76C-4A2C-8294-E07043ECDCFA}"/>
              </a:ext>
            </a:extLst>
          </p:cNvPr>
          <p:cNvSpPr>
            <a:spLocks noGrp="1"/>
          </p:cNvSpPr>
          <p:nvPr>
            <p:ph idx="1"/>
          </p:nvPr>
        </p:nvSpPr>
        <p:spPr/>
        <p:txBody>
          <a:bodyPr/>
          <a:lstStyle/>
          <a:p>
            <a:r>
              <a:rPr lang="en-US" dirty="0"/>
              <a:t>Refer to examples</a:t>
            </a:r>
          </a:p>
        </p:txBody>
      </p:sp>
    </p:spTree>
    <p:extLst>
      <p:ext uri="{BB962C8B-B14F-4D97-AF65-F5344CB8AC3E}">
        <p14:creationId xmlns:p14="http://schemas.microsoft.com/office/powerpoint/2010/main" val="773985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6A8D-2DCE-441A-8741-D02F95DCE49B}"/>
              </a:ext>
            </a:extLst>
          </p:cNvPr>
          <p:cNvSpPr>
            <a:spLocks noGrp="1"/>
          </p:cNvSpPr>
          <p:nvPr>
            <p:ph type="title"/>
          </p:nvPr>
        </p:nvSpPr>
        <p:spPr>
          <a:xfrm>
            <a:off x="838200" y="317828"/>
            <a:ext cx="10515600" cy="1325563"/>
          </a:xfrm>
        </p:spPr>
        <p:txBody>
          <a:bodyPr/>
          <a:lstStyle/>
          <a:p>
            <a:r>
              <a:rPr lang="en-US" dirty="0"/>
              <a:t>Summary and Action Plan– Opportunities for Improvement</a:t>
            </a:r>
          </a:p>
        </p:txBody>
      </p:sp>
      <p:sp>
        <p:nvSpPr>
          <p:cNvPr id="6" name="Content Placeholder 5">
            <a:extLst>
              <a:ext uri="{FF2B5EF4-FFF2-40B4-BE49-F238E27FC236}">
                <a16:creationId xmlns:a16="http://schemas.microsoft.com/office/drawing/2014/main" id="{888F4FCB-23C2-4C82-845E-4C98E5DBE9DC}"/>
              </a:ext>
            </a:extLst>
          </p:cNvPr>
          <p:cNvSpPr>
            <a:spLocks noGrp="1"/>
          </p:cNvSpPr>
          <p:nvPr>
            <p:ph idx="1"/>
          </p:nvPr>
        </p:nvSpPr>
        <p:spPr>
          <a:xfrm>
            <a:off x="838200" y="1825625"/>
            <a:ext cx="11127828" cy="3581947"/>
          </a:xfrm>
        </p:spPr>
        <p:txBody>
          <a:bodyPr/>
          <a:lstStyle/>
          <a:p>
            <a:r>
              <a:rPr lang="en-US" dirty="0"/>
              <a:t>Address all parts (a-d) with sufficient detail to demonstrate data analysis and linkage to findings</a:t>
            </a:r>
          </a:p>
          <a:p>
            <a:r>
              <a:rPr lang="en-US" dirty="0"/>
              <a:t>Analyze data available through program and institutional dashboards</a:t>
            </a:r>
          </a:p>
          <a:p>
            <a:r>
              <a:rPr lang="en-US" dirty="0"/>
              <a:t>Augment internal program data with external sources where available</a:t>
            </a:r>
          </a:p>
          <a:p>
            <a:r>
              <a:rPr lang="en-US" dirty="0"/>
              <a:t>Complete as a requirement for submission in Nuventive</a:t>
            </a:r>
          </a:p>
        </p:txBody>
      </p:sp>
    </p:spTree>
    <p:extLst>
      <p:ext uri="{BB962C8B-B14F-4D97-AF65-F5344CB8AC3E}">
        <p14:creationId xmlns:p14="http://schemas.microsoft.com/office/powerpoint/2010/main" val="923327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1B0A-6A46-45F8-9A9F-6896C9BFA1C3}"/>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8540519E-97FA-4E8E-80E8-8450FB1256E9}"/>
              </a:ext>
            </a:extLst>
          </p:cNvPr>
          <p:cNvSpPr>
            <a:spLocks noGrp="1"/>
          </p:cNvSpPr>
          <p:nvPr>
            <p:ph idx="1"/>
          </p:nvPr>
        </p:nvSpPr>
        <p:spPr/>
        <p:txBody>
          <a:bodyPr/>
          <a:lstStyle/>
          <a:p>
            <a:r>
              <a:rPr lang="en-US" dirty="0"/>
              <a:t>Complete build out of Nuventive Premier Solutions (see demo by Shane Jones)</a:t>
            </a:r>
          </a:p>
          <a:p>
            <a:r>
              <a:rPr lang="en-US" dirty="0"/>
              <a:t>Distribute Program Assessment Review (PAR) / Nuventive User Guide (eliminated Table 2 altogether and modified other sections) </a:t>
            </a:r>
          </a:p>
          <a:p>
            <a:r>
              <a:rPr lang="en-US" dirty="0"/>
              <a:t>Hold winter/spring training sessions and one-on-one meetings</a:t>
            </a:r>
          </a:p>
          <a:p>
            <a:r>
              <a:rPr lang="en-US" dirty="0"/>
              <a:t>Receive feedback and refine materials</a:t>
            </a:r>
          </a:p>
          <a:p>
            <a:r>
              <a:rPr lang="en-US" dirty="0"/>
              <a:t>Send reminders about May 31 due date to </a:t>
            </a:r>
            <a:r>
              <a:rPr lang="en-US" b="1" u="sng" dirty="0"/>
              <a:t>post assessment results </a:t>
            </a:r>
            <a:r>
              <a:rPr lang="en-US" dirty="0"/>
              <a:t>for 2023-24 in Nuventive </a:t>
            </a:r>
          </a:p>
        </p:txBody>
      </p:sp>
    </p:spTree>
    <p:extLst>
      <p:ext uri="{BB962C8B-B14F-4D97-AF65-F5344CB8AC3E}">
        <p14:creationId xmlns:p14="http://schemas.microsoft.com/office/powerpoint/2010/main" val="237519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01B1-A74B-4FF7-9EE8-D5EA8F2B482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7559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E5612-2072-4A7D-80EB-F5EBC18DD19B}"/>
              </a:ext>
            </a:extLst>
          </p:cNvPr>
          <p:cNvSpPr>
            <a:spLocks noGrp="1"/>
          </p:cNvSpPr>
          <p:nvPr>
            <p:ph type="title"/>
          </p:nvPr>
        </p:nvSpPr>
        <p:spPr/>
        <p:txBody>
          <a:bodyPr/>
          <a:lstStyle/>
          <a:p>
            <a:r>
              <a:rPr lang="en-US" dirty="0"/>
              <a:t>PAR in Transition (Annual Report)</a:t>
            </a:r>
          </a:p>
        </p:txBody>
      </p:sp>
      <p:sp>
        <p:nvSpPr>
          <p:cNvPr id="3" name="Content Placeholder 2">
            <a:extLst>
              <a:ext uri="{FF2B5EF4-FFF2-40B4-BE49-F238E27FC236}">
                <a16:creationId xmlns:a16="http://schemas.microsoft.com/office/drawing/2014/main" id="{F074A22D-4412-44A8-BED6-5C1D92274B75}"/>
              </a:ext>
            </a:extLst>
          </p:cNvPr>
          <p:cNvSpPr>
            <a:spLocks noGrp="1"/>
          </p:cNvSpPr>
          <p:nvPr>
            <p:ph idx="1"/>
          </p:nvPr>
        </p:nvSpPr>
        <p:spPr/>
        <p:txBody>
          <a:bodyPr/>
          <a:lstStyle/>
          <a:p>
            <a:pPr marL="0" indent="0">
              <a:buNone/>
            </a:pPr>
            <a:r>
              <a:rPr lang="en-US" dirty="0"/>
              <a:t>Five major sections:</a:t>
            </a:r>
          </a:p>
          <a:p>
            <a:r>
              <a:rPr lang="en-US" dirty="0"/>
              <a:t>Introduction - Table 1 and narrative</a:t>
            </a:r>
          </a:p>
          <a:p>
            <a:r>
              <a:rPr lang="en-US" dirty="0"/>
              <a:t>Program Student Learning Objectives (Intended Results) – Table 2</a:t>
            </a:r>
          </a:p>
          <a:p>
            <a:r>
              <a:rPr lang="en-US" dirty="0"/>
              <a:t>Curriculum Map – Table 3</a:t>
            </a:r>
          </a:p>
          <a:p>
            <a:r>
              <a:rPr lang="en-US" dirty="0"/>
              <a:t>Assessment Grid – Table 4 and narrative</a:t>
            </a:r>
          </a:p>
          <a:p>
            <a:r>
              <a:rPr lang="en-US" dirty="0"/>
              <a:t>Summary and Action Plan - narrative</a:t>
            </a:r>
          </a:p>
        </p:txBody>
      </p:sp>
    </p:spTree>
    <p:extLst>
      <p:ext uri="{BB962C8B-B14F-4D97-AF65-F5344CB8AC3E}">
        <p14:creationId xmlns:p14="http://schemas.microsoft.com/office/powerpoint/2010/main" val="821679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385D-0EBE-485D-8C40-8C45440B8955}"/>
              </a:ext>
            </a:extLst>
          </p:cNvPr>
          <p:cNvSpPr>
            <a:spLocks noGrp="1"/>
          </p:cNvSpPr>
          <p:nvPr>
            <p:ph type="title"/>
          </p:nvPr>
        </p:nvSpPr>
        <p:spPr/>
        <p:txBody>
          <a:bodyPr/>
          <a:lstStyle/>
          <a:p>
            <a:r>
              <a:rPr lang="en-US" dirty="0"/>
              <a:t>Introduction – Table 1 </a:t>
            </a:r>
          </a:p>
        </p:txBody>
      </p:sp>
      <p:sp>
        <p:nvSpPr>
          <p:cNvPr id="3" name="Content Placeholder 2">
            <a:extLst>
              <a:ext uri="{FF2B5EF4-FFF2-40B4-BE49-F238E27FC236}">
                <a16:creationId xmlns:a16="http://schemas.microsoft.com/office/drawing/2014/main" id="{B8B67054-FBA3-4563-BA14-6D6DAA5B12DD}"/>
              </a:ext>
            </a:extLst>
          </p:cNvPr>
          <p:cNvSpPr>
            <a:spLocks noGrp="1"/>
          </p:cNvSpPr>
          <p:nvPr>
            <p:ph idx="1"/>
          </p:nvPr>
        </p:nvSpPr>
        <p:spPr>
          <a:xfrm>
            <a:off x="838200" y="1807936"/>
            <a:ext cx="10515600" cy="4667250"/>
          </a:xfrm>
        </p:spPr>
        <p:txBody>
          <a:bodyPr>
            <a:normAutofit lnSpcReduction="10000"/>
          </a:bodyPr>
          <a:lstStyle/>
          <a:p>
            <a:r>
              <a:rPr lang="en-US" dirty="0"/>
              <a:t>Complete Table 1: Program List below (and remove example) for each degree program, concentration, track, minor, and certificate.</a:t>
            </a:r>
          </a:p>
          <a:p>
            <a:endParaRPr lang="en-US" dirty="0"/>
          </a:p>
          <a:p>
            <a:endParaRPr lang="en-US" dirty="0"/>
          </a:p>
          <a:p>
            <a:endParaRPr lang="en-US" dirty="0"/>
          </a:p>
          <a:p>
            <a:endParaRPr lang="en-US" dirty="0"/>
          </a:p>
          <a:p>
            <a:endParaRPr lang="en-US" dirty="0"/>
          </a:p>
          <a:p>
            <a:r>
              <a:rPr lang="en-US" dirty="0"/>
              <a:t>Give brief overview of the degree program, concentration, track, minor, and certificate including any unique features or innovative pedagogy.</a:t>
            </a:r>
          </a:p>
          <a:p>
            <a:endParaRPr lang="en-US" dirty="0"/>
          </a:p>
        </p:txBody>
      </p:sp>
      <p:graphicFrame>
        <p:nvGraphicFramePr>
          <p:cNvPr id="5" name="Table 4">
            <a:extLst>
              <a:ext uri="{FF2B5EF4-FFF2-40B4-BE49-F238E27FC236}">
                <a16:creationId xmlns:a16="http://schemas.microsoft.com/office/drawing/2014/main" id="{5CF47F6E-6146-46AB-B5AE-D26ECAD5FFB7}"/>
              </a:ext>
            </a:extLst>
          </p:cNvPr>
          <p:cNvGraphicFramePr>
            <a:graphicFrameLocks noGrp="1"/>
          </p:cNvGraphicFramePr>
          <p:nvPr>
            <p:extLst>
              <p:ext uri="{D42A27DB-BD31-4B8C-83A1-F6EECF244321}">
                <p14:modId xmlns:p14="http://schemas.microsoft.com/office/powerpoint/2010/main" val="657707195"/>
              </p:ext>
            </p:extLst>
          </p:nvPr>
        </p:nvGraphicFramePr>
        <p:xfrm>
          <a:off x="1217629" y="2815926"/>
          <a:ext cx="9756741" cy="1992194"/>
        </p:xfrm>
        <a:graphic>
          <a:graphicData uri="http://schemas.openxmlformats.org/drawingml/2006/table">
            <a:tbl>
              <a:tblPr firstRow="1" firstCol="1" lastRow="1" lastCol="1" bandRow="1" bandCol="1"/>
              <a:tblGrid>
                <a:gridCol w="3394012">
                  <a:extLst>
                    <a:ext uri="{9D8B030D-6E8A-4147-A177-3AD203B41FA5}">
                      <a16:colId xmlns:a16="http://schemas.microsoft.com/office/drawing/2014/main" val="1975440080"/>
                    </a:ext>
                  </a:extLst>
                </a:gridCol>
                <a:gridCol w="1969069">
                  <a:extLst>
                    <a:ext uri="{9D8B030D-6E8A-4147-A177-3AD203B41FA5}">
                      <a16:colId xmlns:a16="http://schemas.microsoft.com/office/drawing/2014/main" val="1442371497"/>
                    </a:ext>
                  </a:extLst>
                </a:gridCol>
                <a:gridCol w="1688667">
                  <a:extLst>
                    <a:ext uri="{9D8B030D-6E8A-4147-A177-3AD203B41FA5}">
                      <a16:colId xmlns:a16="http://schemas.microsoft.com/office/drawing/2014/main" val="3276298271"/>
                    </a:ext>
                  </a:extLst>
                </a:gridCol>
                <a:gridCol w="2704993">
                  <a:extLst>
                    <a:ext uri="{9D8B030D-6E8A-4147-A177-3AD203B41FA5}">
                      <a16:colId xmlns:a16="http://schemas.microsoft.com/office/drawing/2014/main" val="2643089753"/>
                    </a:ext>
                  </a:extLst>
                </a:gridCol>
              </a:tblGrid>
              <a:tr h="211616">
                <a:tc gridSpan="4">
                  <a:txBody>
                    <a:bodyPr/>
                    <a:lstStyle/>
                    <a:p>
                      <a:pPr marL="0" marR="0" algn="ctr">
                        <a:lnSpc>
                          <a:spcPts val="124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Table 1: Program List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533302"/>
                  </a:ext>
                </a:extLst>
              </a:tr>
              <a:tr h="379014">
                <a:tc>
                  <a:txBody>
                    <a:bodyPr/>
                    <a:lstStyle/>
                    <a:p>
                      <a:pPr marL="0" marR="9525" algn="ctr">
                        <a:lnSpc>
                          <a:spcPts val="124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Program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ts val="124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Type</a:t>
                      </a:r>
                      <a:b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(e.g., degree, minor, certificate)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ts val="124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Degree Award </a:t>
                      </a:r>
                      <a:b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(e.g., BS, BA, MS, MED, DNP</a:t>
                      </a: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ts val="1240"/>
                        </a:lnSpc>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Delivery Method(s)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ts val="1240"/>
                        </a:lnSpc>
                        <a:spcBef>
                          <a:spcPts val="0"/>
                        </a:spcBef>
                        <a:spcAft>
                          <a:spcPts val="0"/>
                        </a:spcAft>
                      </a:pP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(e.g., F2F, 100% online, ITV, Multi-modal)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342641129"/>
                  </a:ext>
                </a:extLst>
              </a:tr>
              <a:tr h="189507">
                <a:tc>
                  <a:txBody>
                    <a:bodyPr/>
                    <a:lstStyle/>
                    <a:p>
                      <a:pPr marL="51435" marR="0">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Examples: Criminal Justice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46050" algn="ctr">
                        <a:lnSpc>
                          <a:spcPts val="995"/>
                        </a:lnSpc>
                        <a:spcBef>
                          <a:spcPts val="5"/>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Degree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BS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F2F, online, multi-modal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8676279"/>
                  </a:ext>
                </a:extLst>
              </a:tr>
              <a:tr h="173715">
                <a:tc>
                  <a:txBody>
                    <a:bodyPr/>
                    <a:lstStyle/>
                    <a:p>
                      <a:pPr marL="0" marR="0">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46050" algn="ctr">
                        <a:lnSpc>
                          <a:spcPts val="995"/>
                        </a:lnSpc>
                        <a:spcBef>
                          <a:spcPts val="5"/>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8561908"/>
                  </a:ext>
                </a:extLst>
              </a:tr>
              <a:tr h="172136">
                <a:tc>
                  <a:txBody>
                    <a:bodyPr/>
                    <a:lstStyle/>
                    <a:p>
                      <a:pPr marL="0" marR="0">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46050" algn="ctr">
                        <a:lnSpc>
                          <a:spcPts val="990"/>
                        </a:lnSpc>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887552"/>
                  </a:ext>
                </a:extLst>
              </a:tr>
              <a:tr h="173715">
                <a:tc>
                  <a:txBody>
                    <a:bodyPr/>
                    <a:lstStyle/>
                    <a:p>
                      <a:pPr marL="0" marR="0">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46050" algn="ctr">
                        <a:lnSpc>
                          <a:spcPts val="995"/>
                        </a:lnSpc>
                        <a:spcBef>
                          <a:spcPts val="5"/>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49577"/>
                  </a:ext>
                </a:extLst>
              </a:tr>
              <a:tr h="173715">
                <a:tc>
                  <a:txBody>
                    <a:bodyPr/>
                    <a:lstStyle/>
                    <a:p>
                      <a:pPr marL="0" marR="0">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46050" algn="ctr">
                        <a:lnSpc>
                          <a:spcPts val="995"/>
                        </a:lnSpc>
                        <a:spcBef>
                          <a:spcPts val="5"/>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3451636"/>
                  </a:ext>
                </a:extLst>
              </a:tr>
              <a:tr h="173715">
                <a:tc>
                  <a:txBody>
                    <a:bodyPr/>
                    <a:lstStyle/>
                    <a:p>
                      <a:pPr marL="0" marR="0">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46050" algn="ctr">
                        <a:lnSpc>
                          <a:spcPts val="995"/>
                        </a:lnSpc>
                        <a:spcBef>
                          <a:spcPts val="5"/>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624104"/>
                  </a:ext>
                </a:extLst>
              </a:tr>
              <a:tr h="171346">
                <a:tc>
                  <a:txBody>
                    <a:bodyPr/>
                    <a:lstStyle/>
                    <a:p>
                      <a:pPr marL="0" marR="0">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46050" algn="ctr">
                        <a:lnSpc>
                          <a:spcPts val="990"/>
                        </a:lnSpc>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209743"/>
                  </a:ext>
                </a:extLst>
              </a:tr>
              <a:tr h="173715">
                <a:tc>
                  <a:txBody>
                    <a:bodyPr/>
                    <a:lstStyle/>
                    <a:p>
                      <a:pPr marL="0" marR="0">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46050" algn="ctr">
                        <a:lnSpc>
                          <a:spcPts val="995"/>
                        </a:lnSpc>
                        <a:spcBef>
                          <a:spcPts val="5"/>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795564"/>
                  </a:ext>
                </a:extLst>
              </a:tr>
            </a:tbl>
          </a:graphicData>
        </a:graphic>
      </p:graphicFrame>
    </p:spTree>
    <p:extLst>
      <p:ext uri="{BB962C8B-B14F-4D97-AF65-F5344CB8AC3E}">
        <p14:creationId xmlns:p14="http://schemas.microsoft.com/office/powerpoint/2010/main" val="463550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4EF3-9C15-4789-8386-090405A3B6EE}"/>
              </a:ext>
            </a:extLst>
          </p:cNvPr>
          <p:cNvSpPr>
            <a:spLocks noGrp="1"/>
          </p:cNvSpPr>
          <p:nvPr>
            <p:ph type="title"/>
          </p:nvPr>
        </p:nvSpPr>
        <p:spPr/>
        <p:txBody>
          <a:bodyPr/>
          <a:lstStyle/>
          <a:p>
            <a:r>
              <a:rPr lang="en-US" dirty="0"/>
              <a:t>Introduction – Rubric Scoring</a:t>
            </a:r>
          </a:p>
        </p:txBody>
      </p:sp>
      <p:sp>
        <p:nvSpPr>
          <p:cNvPr id="6" name="Content Placeholder 5">
            <a:extLst>
              <a:ext uri="{FF2B5EF4-FFF2-40B4-BE49-F238E27FC236}">
                <a16:creationId xmlns:a16="http://schemas.microsoft.com/office/drawing/2014/main" id="{0901A050-1E20-4A15-8473-1D6C2C35D3D3}"/>
              </a:ext>
            </a:extLst>
          </p:cNvPr>
          <p:cNvSpPr>
            <a:spLocks noGrp="1"/>
          </p:cNvSpPr>
          <p:nvPr>
            <p:ph idx="1"/>
          </p:nvPr>
        </p:nvSpPr>
        <p:spPr>
          <a:xfrm>
            <a:off x="838200" y="1825625"/>
            <a:ext cx="2898228" cy="3581947"/>
          </a:xfrm>
        </p:spPr>
        <p:txBody>
          <a:bodyPr/>
          <a:lstStyle/>
          <a:p>
            <a:r>
              <a:rPr lang="en-US" dirty="0"/>
              <a:t>A good introduction included program name, type, degree award, modality, and a program description </a:t>
            </a:r>
          </a:p>
        </p:txBody>
      </p:sp>
      <p:pic>
        <p:nvPicPr>
          <p:cNvPr id="7" name="Picture 6">
            <a:extLst>
              <a:ext uri="{FF2B5EF4-FFF2-40B4-BE49-F238E27FC236}">
                <a16:creationId xmlns:a16="http://schemas.microsoft.com/office/drawing/2014/main" id="{1E779661-F723-4FAA-9B5C-8477B24C467F}"/>
              </a:ext>
            </a:extLst>
          </p:cNvPr>
          <p:cNvPicPr>
            <a:picLocks noChangeAspect="1"/>
          </p:cNvPicPr>
          <p:nvPr/>
        </p:nvPicPr>
        <p:blipFill>
          <a:blip r:embed="rId2"/>
          <a:stretch>
            <a:fillRect/>
          </a:stretch>
        </p:blipFill>
        <p:spPr>
          <a:xfrm>
            <a:off x="4774326" y="1690688"/>
            <a:ext cx="6984124" cy="3858774"/>
          </a:xfrm>
          <a:prstGeom prst="rect">
            <a:avLst/>
          </a:prstGeom>
        </p:spPr>
      </p:pic>
      <p:pic>
        <p:nvPicPr>
          <p:cNvPr id="3" name="Picture 2">
            <a:extLst>
              <a:ext uri="{FF2B5EF4-FFF2-40B4-BE49-F238E27FC236}">
                <a16:creationId xmlns:a16="http://schemas.microsoft.com/office/drawing/2014/main" id="{ACD1C80F-9741-4626-A44B-73FA6DD429C5}"/>
              </a:ext>
            </a:extLst>
          </p:cNvPr>
          <p:cNvPicPr>
            <a:picLocks noChangeAspect="1"/>
          </p:cNvPicPr>
          <p:nvPr/>
        </p:nvPicPr>
        <p:blipFill>
          <a:blip r:embed="rId3"/>
          <a:stretch>
            <a:fillRect/>
          </a:stretch>
        </p:blipFill>
        <p:spPr>
          <a:xfrm>
            <a:off x="5052850" y="5407572"/>
            <a:ext cx="6705600" cy="895350"/>
          </a:xfrm>
          <a:prstGeom prst="rect">
            <a:avLst/>
          </a:prstGeom>
        </p:spPr>
      </p:pic>
    </p:spTree>
    <p:extLst>
      <p:ext uri="{BB962C8B-B14F-4D97-AF65-F5344CB8AC3E}">
        <p14:creationId xmlns:p14="http://schemas.microsoft.com/office/powerpoint/2010/main" val="417800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CC08B-4802-434B-B6A7-BFFCE53C4319}"/>
              </a:ext>
            </a:extLst>
          </p:cNvPr>
          <p:cNvSpPr>
            <a:spLocks noGrp="1"/>
          </p:cNvSpPr>
          <p:nvPr>
            <p:ph type="title"/>
          </p:nvPr>
        </p:nvSpPr>
        <p:spPr/>
        <p:txBody>
          <a:bodyPr/>
          <a:lstStyle/>
          <a:p>
            <a:r>
              <a:rPr lang="en-US" dirty="0"/>
              <a:t>Introduction– Exemplars</a:t>
            </a:r>
          </a:p>
        </p:txBody>
      </p:sp>
      <p:pic>
        <p:nvPicPr>
          <p:cNvPr id="4" name="Picture 3">
            <a:extLst>
              <a:ext uri="{FF2B5EF4-FFF2-40B4-BE49-F238E27FC236}">
                <a16:creationId xmlns:a16="http://schemas.microsoft.com/office/drawing/2014/main" id="{9B6A4E6E-F431-491B-95B4-02D107DBDF87}"/>
              </a:ext>
            </a:extLst>
          </p:cNvPr>
          <p:cNvPicPr>
            <a:picLocks noChangeAspect="1"/>
          </p:cNvPicPr>
          <p:nvPr/>
        </p:nvPicPr>
        <p:blipFill>
          <a:blip r:embed="rId2"/>
          <a:stretch>
            <a:fillRect/>
          </a:stretch>
        </p:blipFill>
        <p:spPr>
          <a:xfrm>
            <a:off x="0" y="1690688"/>
            <a:ext cx="12191999" cy="5051198"/>
          </a:xfrm>
          <a:prstGeom prst="rect">
            <a:avLst/>
          </a:prstGeom>
        </p:spPr>
      </p:pic>
    </p:spTree>
    <p:extLst>
      <p:ext uri="{BB962C8B-B14F-4D97-AF65-F5344CB8AC3E}">
        <p14:creationId xmlns:p14="http://schemas.microsoft.com/office/powerpoint/2010/main" val="299850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3200DE-080F-499C-B488-AAFDAA76761B}"/>
              </a:ext>
            </a:extLst>
          </p:cNvPr>
          <p:cNvPicPr>
            <a:picLocks noChangeAspect="1"/>
          </p:cNvPicPr>
          <p:nvPr/>
        </p:nvPicPr>
        <p:blipFill>
          <a:blip r:embed="rId3"/>
          <a:stretch>
            <a:fillRect/>
          </a:stretch>
        </p:blipFill>
        <p:spPr>
          <a:xfrm>
            <a:off x="180514" y="3045353"/>
            <a:ext cx="11830972" cy="3266548"/>
          </a:xfrm>
          <a:prstGeom prst="rect">
            <a:avLst/>
          </a:prstGeom>
        </p:spPr>
      </p:pic>
      <p:sp>
        <p:nvSpPr>
          <p:cNvPr id="2" name="Title 1">
            <a:extLst>
              <a:ext uri="{FF2B5EF4-FFF2-40B4-BE49-F238E27FC236}">
                <a16:creationId xmlns:a16="http://schemas.microsoft.com/office/drawing/2014/main" id="{934CC08B-4802-434B-B6A7-BFFCE53C4319}"/>
              </a:ext>
            </a:extLst>
          </p:cNvPr>
          <p:cNvSpPr>
            <a:spLocks noGrp="1"/>
          </p:cNvSpPr>
          <p:nvPr>
            <p:ph type="title"/>
          </p:nvPr>
        </p:nvSpPr>
        <p:spPr/>
        <p:txBody>
          <a:bodyPr/>
          <a:lstStyle/>
          <a:p>
            <a:r>
              <a:rPr lang="en-US" dirty="0"/>
              <a:t>Introduction–Opportunities for Improvement</a:t>
            </a:r>
          </a:p>
        </p:txBody>
      </p:sp>
      <p:sp>
        <p:nvSpPr>
          <p:cNvPr id="3" name="Content Placeholder 2">
            <a:extLst>
              <a:ext uri="{FF2B5EF4-FFF2-40B4-BE49-F238E27FC236}">
                <a16:creationId xmlns:a16="http://schemas.microsoft.com/office/drawing/2014/main" id="{80BB1D47-A76C-4A2C-8294-E07043ECDCFA}"/>
              </a:ext>
            </a:extLst>
          </p:cNvPr>
          <p:cNvSpPr>
            <a:spLocks noGrp="1"/>
          </p:cNvSpPr>
          <p:nvPr>
            <p:ph idx="1"/>
          </p:nvPr>
        </p:nvSpPr>
        <p:spPr>
          <a:xfrm>
            <a:off x="838199" y="1825625"/>
            <a:ext cx="11173287" cy="4351338"/>
          </a:xfrm>
        </p:spPr>
        <p:txBody>
          <a:bodyPr/>
          <a:lstStyle/>
          <a:p>
            <a:r>
              <a:rPr lang="en-US" dirty="0"/>
              <a:t>Include all elements for Introduction and Table 1 separately for each program in PAR in Transition (if not completed one yet) or review/update General Information on Nuventive moving forward</a:t>
            </a:r>
          </a:p>
          <a:p>
            <a:endParaRPr lang="en-US" dirty="0"/>
          </a:p>
        </p:txBody>
      </p:sp>
      <p:sp>
        <p:nvSpPr>
          <p:cNvPr id="5" name="TextBox 4">
            <a:extLst>
              <a:ext uri="{FF2B5EF4-FFF2-40B4-BE49-F238E27FC236}">
                <a16:creationId xmlns:a16="http://schemas.microsoft.com/office/drawing/2014/main" id="{20C9146E-8477-4050-8B3F-B65EC24CB072}"/>
              </a:ext>
            </a:extLst>
          </p:cNvPr>
          <p:cNvSpPr txBox="1"/>
          <p:nvPr/>
        </p:nvSpPr>
        <p:spPr>
          <a:xfrm>
            <a:off x="3158419" y="3193598"/>
            <a:ext cx="4148253" cy="646331"/>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path path="circle">
              <a:fillToRect r="100000" b="100000"/>
            </a:path>
            <a:tileRect l="-100000" t="-100000"/>
          </a:gradFill>
          <a:scene3d>
            <a:camera prst="orthographicFront"/>
            <a:lightRig rig="threePt" dir="t"/>
          </a:scene3d>
          <a:sp3d>
            <a:bevelT/>
          </a:sp3d>
        </p:spPr>
        <p:txBody>
          <a:bodyPr wrap="square" rtlCol="0">
            <a:spAutoFit/>
          </a:bodyPr>
          <a:lstStyle/>
          <a:p>
            <a:pPr algn="ctr"/>
            <a:r>
              <a:rPr lang="en-US" dirty="0"/>
              <a:t>Screenshot of General Information </a:t>
            </a:r>
          </a:p>
          <a:p>
            <a:pPr algn="ctr"/>
            <a:r>
              <a:rPr lang="en-US" dirty="0"/>
              <a:t>from Nuventive</a:t>
            </a:r>
          </a:p>
        </p:txBody>
      </p:sp>
    </p:spTree>
    <p:extLst>
      <p:ext uri="{BB962C8B-B14F-4D97-AF65-F5344CB8AC3E}">
        <p14:creationId xmlns:p14="http://schemas.microsoft.com/office/powerpoint/2010/main" val="70558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6A8D-2DCE-441A-8741-D02F95DCE49B}"/>
              </a:ext>
            </a:extLst>
          </p:cNvPr>
          <p:cNvSpPr>
            <a:spLocks noGrp="1"/>
          </p:cNvSpPr>
          <p:nvPr>
            <p:ph type="title"/>
          </p:nvPr>
        </p:nvSpPr>
        <p:spPr/>
        <p:txBody>
          <a:bodyPr/>
          <a:lstStyle/>
          <a:p>
            <a:r>
              <a:rPr lang="en-US" dirty="0"/>
              <a:t>Program Learning Objectives – Table 2</a:t>
            </a:r>
          </a:p>
        </p:txBody>
      </p:sp>
      <p:graphicFrame>
        <p:nvGraphicFramePr>
          <p:cNvPr id="5" name="Content Placeholder 4">
            <a:extLst>
              <a:ext uri="{FF2B5EF4-FFF2-40B4-BE49-F238E27FC236}">
                <a16:creationId xmlns:a16="http://schemas.microsoft.com/office/drawing/2014/main" id="{7785EEFC-B756-456A-9369-511BDED7B39C}"/>
              </a:ext>
            </a:extLst>
          </p:cNvPr>
          <p:cNvGraphicFramePr>
            <a:graphicFrameLocks noGrp="1"/>
          </p:cNvGraphicFramePr>
          <p:nvPr>
            <p:ph idx="1"/>
            <p:extLst>
              <p:ext uri="{D42A27DB-BD31-4B8C-83A1-F6EECF244321}">
                <p14:modId xmlns:p14="http://schemas.microsoft.com/office/powerpoint/2010/main" val="2512443915"/>
              </p:ext>
            </p:extLst>
          </p:nvPr>
        </p:nvGraphicFramePr>
        <p:xfrm>
          <a:off x="709448" y="2215055"/>
          <a:ext cx="10421005" cy="3862548"/>
        </p:xfrm>
        <a:graphic>
          <a:graphicData uri="http://schemas.openxmlformats.org/drawingml/2006/table">
            <a:tbl>
              <a:tblPr firstRow="1" firstCol="1" bandRow="1"/>
              <a:tblGrid>
                <a:gridCol w="2084201">
                  <a:extLst>
                    <a:ext uri="{9D8B030D-6E8A-4147-A177-3AD203B41FA5}">
                      <a16:colId xmlns:a16="http://schemas.microsoft.com/office/drawing/2014/main" val="1859732572"/>
                    </a:ext>
                  </a:extLst>
                </a:gridCol>
                <a:gridCol w="2084201">
                  <a:extLst>
                    <a:ext uri="{9D8B030D-6E8A-4147-A177-3AD203B41FA5}">
                      <a16:colId xmlns:a16="http://schemas.microsoft.com/office/drawing/2014/main" val="2414256748"/>
                    </a:ext>
                  </a:extLst>
                </a:gridCol>
                <a:gridCol w="2084201">
                  <a:extLst>
                    <a:ext uri="{9D8B030D-6E8A-4147-A177-3AD203B41FA5}">
                      <a16:colId xmlns:a16="http://schemas.microsoft.com/office/drawing/2014/main" val="878162245"/>
                    </a:ext>
                  </a:extLst>
                </a:gridCol>
                <a:gridCol w="2084201">
                  <a:extLst>
                    <a:ext uri="{9D8B030D-6E8A-4147-A177-3AD203B41FA5}">
                      <a16:colId xmlns:a16="http://schemas.microsoft.com/office/drawing/2014/main" val="173205691"/>
                    </a:ext>
                  </a:extLst>
                </a:gridCol>
                <a:gridCol w="2084201">
                  <a:extLst>
                    <a:ext uri="{9D8B030D-6E8A-4147-A177-3AD203B41FA5}">
                      <a16:colId xmlns:a16="http://schemas.microsoft.com/office/drawing/2014/main" val="2550835527"/>
                    </a:ext>
                  </a:extLst>
                </a:gridCol>
              </a:tblGrid>
              <a:tr h="247023">
                <a:tc gridSpan="5">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Table 2: Program Student Learning Objectives and Rationale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6717278"/>
                  </a:ext>
                </a:extLst>
              </a:tr>
              <a:tr h="723105">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Program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Program SLOs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Action </a:t>
                      </a:r>
                      <a:b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(indicate if SLO new, retained, revised from previous curriculum at any campus)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Results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(summarize assessment outcomes or observed knowledge, skills, attitudes, and habits that informed action)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Rationale</a:t>
                      </a:r>
                      <a:b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(provide brief statement of what informed the selection of the SLO)</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902058661"/>
                  </a:ext>
                </a:extLst>
              </a:tr>
              <a:tr h="723105">
                <a:tc>
                  <a:txBody>
                    <a:bodyPr/>
                    <a:lstStyle/>
                    <a:p>
                      <a:pPr marL="48895"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Example: BS, Criminal Justice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SLO1: Communicate effectively in writing by stating purpose, organizing ideas, and using effective search strategies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Retained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325" marR="0" indent="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Students met each criterion in Spring 2021 writing assessment for purpose (96%) and content (85%) but did not meet on organization (70%) and conventions (68%) (data on SharePoint)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Links to GE Competency, benchmarks to AACU and disciplinary standards, students below expectation scores on organization and writing conventions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764197"/>
                  </a:ext>
                </a:extLst>
              </a:tr>
              <a:tr h="723105">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836070"/>
                  </a:ext>
                </a:extLst>
              </a:tr>
              <a:tr h="723105">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301224"/>
                  </a:ext>
                </a:extLst>
              </a:tr>
              <a:tr h="723105">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420309"/>
                  </a:ext>
                </a:extLst>
              </a:tr>
            </a:tbl>
          </a:graphicData>
        </a:graphic>
      </p:graphicFrame>
    </p:spTree>
    <p:extLst>
      <p:ext uri="{BB962C8B-B14F-4D97-AF65-F5344CB8AC3E}">
        <p14:creationId xmlns:p14="http://schemas.microsoft.com/office/powerpoint/2010/main" val="4162757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6A8D-2DCE-441A-8741-D02F95DCE49B}"/>
              </a:ext>
            </a:extLst>
          </p:cNvPr>
          <p:cNvSpPr>
            <a:spLocks noGrp="1"/>
          </p:cNvSpPr>
          <p:nvPr>
            <p:ph type="title"/>
          </p:nvPr>
        </p:nvSpPr>
        <p:spPr/>
        <p:txBody>
          <a:bodyPr/>
          <a:lstStyle/>
          <a:p>
            <a:r>
              <a:rPr lang="en-US" dirty="0"/>
              <a:t>Program Learning Objectives – Rubric Scoring</a:t>
            </a:r>
          </a:p>
        </p:txBody>
      </p:sp>
      <p:sp>
        <p:nvSpPr>
          <p:cNvPr id="6" name="Content Placeholder 5">
            <a:extLst>
              <a:ext uri="{FF2B5EF4-FFF2-40B4-BE49-F238E27FC236}">
                <a16:creationId xmlns:a16="http://schemas.microsoft.com/office/drawing/2014/main" id="{888F4FCB-23C2-4C82-845E-4C98E5DBE9DC}"/>
              </a:ext>
            </a:extLst>
          </p:cNvPr>
          <p:cNvSpPr>
            <a:spLocks noGrp="1"/>
          </p:cNvSpPr>
          <p:nvPr>
            <p:ph idx="1"/>
          </p:nvPr>
        </p:nvSpPr>
        <p:spPr>
          <a:xfrm>
            <a:off x="838200" y="1825625"/>
            <a:ext cx="3355428" cy="3581947"/>
          </a:xfrm>
        </p:spPr>
        <p:txBody>
          <a:bodyPr/>
          <a:lstStyle/>
          <a:p>
            <a:r>
              <a:rPr lang="en-US" dirty="0"/>
              <a:t>Table 2 should have SLOs explicitly stated for each program, results provided for retained /revised SLOs, and a complete rationale provided</a:t>
            </a:r>
          </a:p>
        </p:txBody>
      </p:sp>
      <p:pic>
        <p:nvPicPr>
          <p:cNvPr id="7" name="Picture 6">
            <a:extLst>
              <a:ext uri="{FF2B5EF4-FFF2-40B4-BE49-F238E27FC236}">
                <a16:creationId xmlns:a16="http://schemas.microsoft.com/office/drawing/2014/main" id="{8A157D68-79D0-4940-A0D9-9960A4070798}"/>
              </a:ext>
            </a:extLst>
          </p:cNvPr>
          <p:cNvPicPr>
            <a:picLocks noChangeAspect="1"/>
          </p:cNvPicPr>
          <p:nvPr/>
        </p:nvPicPr>
        <p:blipFill>
          <a:blip r:embed="rId3"/>
          <a:stretch>
            <a:fillRect/>
          </a:stretch>
        </p:blipFill>
        <p:spPr>
          <a:xfrm>
            <a:off x="5448300" y="5407572"/>
            <a:ext cx="6705600" cy="895350"/>
          </a:xfrm>
          <a:prstGeom prst="rect">
            <a:avLst/>
          </a:prstGeom>
        </p:spPr>
      </p:pic>
      <p:pic>
        <p:nvPicPr>
          <p:cNvPr id="8" name="Picture 7">
            <a:extLst>
              <a:ext uri="{FF2B5EF4-FFF2-40B4-BE49-F238E27FC236}">
                <a16:creationId xmlns:a16="http://schemas.microsoft.com/office/drawing/2014/main" id="{C2AF5157-0B6C-4556-A8BB-11A91E70819C}"/>
              </a:ext>
            </a:extLst>
          </p:cNvPr>
          <p:cNvPicPr>
            <a:picLocks noChangeAspect="1"/>
          </p:cNvPicPr>
          <p:nvPr/>
        </p:nvPicPr>
        <p:blipFill>
          <a:blip r:embed="rId4"/>
          <a:stretch>
            <a:fillRect/>
          </a:stretch>
        </p:blipFill>
        <p:spPr>
          <a:xfrm>
            <a:off x="5448300" y="1690688"/>
            <a:ext cx="6629400" cy="3529285"/>
          </a:xfrm>
          <a:prstGeom prst="rect">
            <a:avLst/>
          </a:prstGeom>
        </p:spPr>
      </p:pic>
    </p:spTree>
    <p:extLst>
      <p:ext uri="{BB962C8B-B14F-4D97-AF65-F5344CB8AC3E}">
        <p14:creationId xmlns:p14="http://schemas.microsoft.com/office/powerpoint/2010/main" val="14522515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F1D99CDCB07344AF6D1FE64ADA8BA3" ma:contentTypeVersion="3" ma:contentTypeDescription="Create a new document." ma:contentTypeScope="" ma:versionID="f63a25b947eb3ff7ab71d3edbcc669c7">
  <xsd:schema xmlns:xsd="http://www.w3.org/2001/XMLSchema" xmlns:xs="http://www.w3.org/2001/XMLSchema" xmlns:p="http://schemas.microsoft.com/office/2006/metadata/properties" xmlns:ns2="9b8b21fb-c985-4c0c-84fc-712b8412e12d" targetNamespace="http://schemas.microsoft.com/office/2006/metadata/properties" ma:root="true" ma:fieldsID="98424f75a917fe7a8c44812c585662d9" ns2:_="">
    <xsd:import namespace="9b8b21fb-c985-4c0c-84fc-712b8412e12d"/>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b21fb-c985-4c0c-84fc-712b8412e1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38E0F7-5EB9-4F99-99A9-DE070B57F3EF}">
  <ds:schemaRefs>
    <ds:schemaRef ds:uri="http://schemas.microsoft.com/sharepoint/v3/contenttype/forms"/>
  </ds:schemaRefs>
</ds:datastoreItem>
</file>

<file path=customXml/itemProps2.xml><?xml version="1.0" encoding="utf-8"?>
<ds:datastoreItem xmlns:ds="http://schemas.openxmlformats.org/officeDocument/2006/customXml" ds:itemID="{8D6100AD-C6AA-47E6-867A-60CC3372192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896345B-AB81-43EC-8C5E-21C35668B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b21fb-c985-4c0c-84fc-712b8412e1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1906</TotalTime>
  <Words>4148</Words>
  <Application>Microsoft Office PowerPoint</Application>
  <PresentationFormat>Widescreen</PresentationFormat>
  <Paragraphs>652</Paragraphs>
  <Slides>28</Slides>
  <Notes>19</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1_Office Theme</vt:lpstr>
      <vt:lpstr>Office Theme</vt:lpstr>
      <vt:lpstr>Program Assessment Review In Transition  Follow-Up Session</vt:lpstr>
      <vt:lpstr>Agenda</vt:lpstr>
      <vt:lpstr>PAR in Transition (Annual Report)</vt:lpstr>
      <vt:lpstr>Introduction – Table 1 </vt:lpstr>
      <vt:lpstr>Introduction – Rubric Scoring</vt:lpstr>
      <vt:lpstr>Introduction– Exemplars</vt:lpstr>
      <vt:lpstr>Introduction–Opportunities for Improvement</vt:lpstr>
      <vt:lpstr>Program Learning Objectives – Table 2</vt:lpstr>
      <vt:lpstr>Program Learning Objectives – Rubric Scoring</vt:lpstr>
      <vt:lpstr>Program Learning Objectives – Exemplars</vt:lpstr>
      <vt:lpstr>Program Learning Objectives – Exemplars</vt:lpstr>
      <vt:lpstr>Program Learning Objectives – Opportunities for Improvement</vt:lpstr>
      <vt:lpstr>Curriculum Map – Table 3</vt:lpstr>
      <vt:lpstr>Curriculum Map– Rubric Scoring</vt:lpstr>
      <vt:lpstr>Curriculum Map – Exemplars</vt:lpstr>
      <vt:lpstr>Curriculum Map – Exemplars</vt:lpstr>
      <vt:lpstr>Curriculum Map– Opportunities for Improvement</vt:lpstr>
      <vt:lpstr>Assessment Grid (Plan) - Table 4</vt:lpstr>
      <vt:lpstr>Assessment Grid (Plan)– Rubric Scoring</vt:lpstr>
      <vt:lpstr>Assessment Grid (Plan) – Exemplars</vt:lpstr>
      <vt:lpstr>Assessment Grid (Plan) – Exemplars</vt:lpstr>
      <vt:lpstr>Assessment Grid (Plan) – Opportunities for Improvement</vt:lpstr>
      <vt:lpstr>Summary and Action Plan</vt:lpstr>
      <vt:lpstr>Summary and Action Plan - Rubric Scoring</vt:lpstr>
      <vt:lpstr>Summary and Action Plan– Exemplars</vt:lpstr>
      <vt:lpstr>Summary and Action Plan– Opportunities for Improvement</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University Assessment Session</dc:title>
  <dc:creator>Myers, Cori</dc:creator>
  <cp:lastModifiedBy>Myers, Cori</cp:lastModifiedBy>
  <cp:revision>100</cp:revision>
  <cp:lastPrinted>2023-09-26T14:27:09Z</cp:lastPrinted>
  <dcterms:created xsi:type="dcterms:W3CDTF">2022-12-16T19:57:30Z</dcterms:created>
  <dcterms:modified xsi:type="dcterms:W3CDTF">2023-10-03T17:43:24Z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0x01010039F1D99CDCB07344AF6D1FE64ADA8BA3</vt:lpwstr>
  </property>
</Properties>
</file>