
<file path=[Content_Types].xml><?xml version="1.0" encoding="utf-8"?>
<Types xmlns="http://schemas.openxmlformats.org/package/2006/content-types">
  <Default Extension="xml" ContentType="application/xml"/>
  <Default Extension="jpeg" ContentType="image/jpeg"/>
  <Default Extension="jpg" ContentType="image/jpeg"/>
  <Default Extension="rels" ContentType="application/vnd.openxmlformats-package.relationships+xml"/>
  <Default Extension="vml" ContentType="application/vnd.openxmlformats-officedocument.vmlDrawing"/>
  <Default Extension="docx" ContentType="application/vnd.openxmlformats-officedocument.wordprocessingml.document"/>
  <Default Extension="bin" ContentType="application/vnd.openxmlformats-officedocument.presentationml.printerSettings"/>
  <Default Extension="png" ContentType="image/p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63" r:id="rId2"/>
    <p:sldId id="264" r:id="rId3"/>
    <p:sldId id="265" r:id="rId4"/>
    <p:sldId id="268" r:id="rId5"/>
    <p:sldId id="266" r:id="rId6"/>
    <p:sldId id="269" r:id="rId7"/>
    <p:sldId id="270" r:id="rId8"/>
    <p:sldId id="271" r:id="rId9"/>
    <p:sldId id="273" r:id="rId10"/>
    <p:sldId id="277" r:id="rId11"/>
    <p:sldId id="272" r:id="rId12"/>
    <p:sldId id="274" r:id="rId13"/>
    <p:sldId id="275" r:id="rId14"/>
    <p:sldId id="260" r:id="rId15"/>
    <p:sldId id="261" r:id="rId16"/>
    <p:sldId id="26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5620"/>
    <p:restoredTop sz="94660"/>
  </p:normalViewPr>
  <p:slideViewPr>
    <p:cSldViewPr snapToGrid="0" snapToObjects="1">
      <p:cViewPr varScale="1">
        <p:scale>
          <a:sx n="88" d="100"/>
          <a:sy n="88" d="100"/>
        </p:scale>
        <p:origin x="-96" y="-79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348" y="1371600"/>
            <a:ext cx="8147304" cy="1344168"/>
          </a:xfrm>
        </p:spPr>
        <p:txBody>
          <a:bodyPr vert="horz" lIns="91440" tIns="45720" rIns="91440" bIns="45720" rtlCol="0" anchor="b" anchorCtr="0">
            <a:normAutofit/>
            <a:scene3d>
              <a:camera prst="orthographicFront"/>
              <a:lightRig rig="threePt" dir="t">
                <a:rot lat="0" lon="0" rev="10800000"/>
              </a:lightRig>
            </a:scene3d>
            <a:sp3d extrusionH="57150">
              <a:bevelT w="38100" h="38100" prst="relaxedInset"/>
              <a:bevelB w="38100" h="38100" prst="relaxedInset"/>
            </a:sp3d>
          </a:bodyPr>
          <a:lstStyle>
            <a:lvl1pPr algn="ctr" defTabSz="914400" rtl="0" eaLnBrk="1" latinLnBrk="0" hangingPunct="1">
              <a:lnSpc>
                <a:spcPts val="6400"/>
              </a:lnSpc>
              <a:spcBef>
                <a:spcPct val="0"/>
              </a:spcBef>
              <a:buNone/>
              <a:defRPr sz="6000" kern="1200">
                <a:solidFill>
                  <a:schemeClr val="bg1"/>
                </a:solidFill>
                <a:effectLst>
                  <a:outerShdw blurRad="25400" dist="19050" dir="4200000" algn="ctr" rotWithShape="0">
                    <a:schemeClr val="tx1">
                      <a:alpha val="40000"/>
                    </a:schemeClr>
                  </a:outerShdw>
                </a:effectLst>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498348" y="2715767"/>
            <a:ext cx="8147304" cy="667512"/>
          </a:xfrm>
        </p:spPr>
        <p:txBody>
          <a:bodyPr vert="horz" lIns="91440" tIns="45720" rIns="91440" bIns="45720" rtlCol="0">
            <a:normAutofit/>
            <a:scene3d>
              <a:camera prst="orthographicFront"/>
              <a:lightRig rig="threePt" dir="t"/>
            </a:scene3d>
            <a:sp3d extrusionH="57150">
              <a:bevelT w="38100" h="38100" prst="relaxedInset"/>
              <a:bevelB w="38100" h="38100" prst="relaxedInset"/>
            </a:sp3d>
          </a:bodyPr>
          <a:lstStyle>
            <a:lvl1pPr marL="0" indent="0" algn="ctr" defTabSz="914400" rtl="0" eaLnBrk="1" latinLnBrk="0" hangingPunct="1">
              <a:spcBef>
                <a:spcPts val="0"/>
              </a:spcBef>
              <a:buClr>
                <a:schemeClr val="tx1">
                  <a:lumMod val="75000"/>
                  <a:lumOff val="25000"/>
                </a:schemeClr>
              </a:buClr>
              <a:buSzPct val="75000"/>
              <a:buFont typeface="Wingdings 2" pitchFamily="18" charset="2"/>
              <a:buNone/>
              <a:defRPr sz="2200" b="0" kern="1200" baseline="0">
                <a:solidFill>
                  <a:schemeClr val="bg1"/>
                </a:solidFill>
                <a:effectLst>
                  <a:outerShdw blurRad="25400" dist="25400" dir="4200000" algn="ctr" rotWithShape="0">
                    <a:schemeClr val="tx1">
                      <a:alpha val="40000"/>
                    </a:scheme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7/20/19</a:t>
            </a:fld>
            <a:endParaRPr lang="en-US"/>
          </a:p>
        </p:txBody>
      </p:sp>
      <p:sp>
        <p:nvSpPr>
          <p:cNvPr id="5" name="Footer Placeholder 4"/>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6" name="Slide Number Placeholder 5"/>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
        <p:nvSpPr>
          <p:cNvPr id="8" name="Picture Placeholder 2"/>
          <p:cNvSpPr>
            <a:spLocks noGrp="1"/>
          </p:cNvSpPr>
          <p:nvPr>
            <p:ph type="pic" idx="1"/>
          </p:nvPr>
        </p:nvSpPr>
        <p:spPr>
          <a:xfrm>
            <a:off x="4805045" y="430306"/>
            <a:ext cx="3840480" cy="5432612"/>
          </a:xfrm>
          <a:solidFill>
            <a:schemeClr val="bg1">
              <a:lumMod val="85000"/>
            </a:schemeClr>
          </a:solidFill>
          <a:ln w="127000" cap="sq">
            <a:solidFill>
              <a:schemeClr val="bg1"/>
            </a:solidFill>
            <a:miter lim="800000"/>
          </a:ln>
          <a:effectLst>
            <a:outerShdw blurRad="76200" dist="12700" dir="5400000" sx="100500" sy="100500" rotWithShape="0">
              <a:prstClr val="black">
                <a:alpha val="30000"/>
              </a:prstClr>
            </a:outerShdw>
          </a:effectLst>
          <a:scene3d>
            <a:camera prst="orthographicFront"/>
            <a:lightRig rig="threePt" dir="t"/>
          </a:scene3d>
          <a:sp3d extrusionH="50800">
            <a:extrusionClr>
              <a:schemeClr val="tx1"/>
            </a:extrusionClr>
            <a:contourClr>
              <a:schemeClr val="tx1"/>
            </a:contourClr>
          </a:sp3d>
        </p:spPr>
        <p:txBody>
          <a:bodyPr vert="horz" lIns="91440" tIns="45720" rIns="91440" bIns="45720" rtlCol="0">
            <a:normAutofit/>
          </a:bodyPr>
          <a:lstStyle>
            <a:lvl1pPr marL="457200" indent="-457200" algn="l" defTabSz="914400" rtl="0" eaLnBrk="1" latinLnBrk="0" hangingPunct="1">
              <a:spcBef>
                <a:spcPts val="2000"/>
              </a:spcBef>
              <a:buClr>
                <a:schemeClr val="accent2">
                  <a:lumMod val="50000"/>
                  <a:lumOff val="50000"/>
                </a:schemeClr>
              </a:buClr>
              <a:buSzPct val="75000"/>
              <a:buFont typeface="Wingdings 2" pitchFamily="18" charset="2"/>
              <a:buNone/>
              <a:defRPr sz="2200" kern="1200">
                <a:solidFill>
                  <a:schemeClr val="tx1">
                    <a:lumMod val="75000"/>
                    <a:lumOff val="25000"/>
                  </a:schemeClr>
                </a:solidFill>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vl7pPr marL="2743200" indent="-457200">
              <a:defRPr/>
            </a:lvl7pPr>
            <a:lvl8pPr marL="2743200" indent="-457200">
              <a:defRPr/>
            </a:lvl8pPr>
            <a:lvl9pPr marL="2743200" indent="-457200">
              <a:defRPr/>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261412" y="417513"/>
            <a:ext cx="1600200" cy="5708650"/>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511174" y="417513"/>
            <a:ext cx="6499225" cy="5708650"/>
          </a:xfrm>
        </p:spPr>
        <p:txBody>
          <a:bodyPr vert="eaVert"/>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p:bg>
      <p:bgRef idx="1003">
        <a:schemeClr val="bg2"/>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vert="horz" lIns="91440" tIns="45720" rIns="91440" bIns="45720" rtlCol="0" anchor="ctr"/>
          <a:lstStyle>
            <a:lvl1pPr marL="0" algn="l"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B449D725-AF79-4FB6-8D02-83EAC61E3211}" type="datetimeFigureOut">
              <a:rPr lang="en-US" smtClean="0"/>
              <a:t>7/20/19</a:t>
            </a:fld>
            <a:endParaRPr lang="en-US"/>
          </a:p>
        </p:txBody>
      </p:sp>
      <p:sp>
        <p:nvSpPr>
          <p:cNvPr id="4" name="Footer Placeholder 3"/>
          <p:cNvSpPr>
            <a:spLocks noGrp="1"/>
          </p:cNvSpPr>
          <p:nvPr>
            <p:ph type="ftr" sz="quarter" idx="11"/>
          </p:nvPr>
        </p:nvSpPr>
        <p:spPr/>
        <p:txBody>
          <a:bodyPr vert="horz" lIns="91440" tIns="45720" rIns="91440" bIns="45720" rtlCol="0" anchor="ctr"/>
          <a:lstStyle>
            <a:lvl1pPr marL="0" algn="ct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endParaRPr lang="en-US"/>
          </a:p>
        </p:txBody>
      </p:sp>
      <p:sp>
        <p:nvSpPr>
          <p:cNvPr id="5" name="Slide Number Placeholder 4"/>
          <p:cNvSpPr>
            <a:spLocks noGrp="1"/>
          </p:cNvSpPr>
          <p:nvPr>
            <p:ph type="sldNum" sz="quarter" idx="12"/>
          </p:nvPr>
        </p:nvSpPr>
        <p:spPr/>
        <p:txBody>
          <a:bodyPr vert="horz" lIns="91440" tIns="45720" rIns="91440" bIns="45720" rtlCol="0" anchor="ctr"/>
          <a:lstStyle>
            <a:lvl1pPr marL="0" algn="r" defTabSz="914400" rtl="0" eaLnBrk="1" latinLnBrk="0" hangingPunct="1">
              <a:defRPr sz="1100" kern="1200">
                <a:solidFill>
                  <a:schemeClr val="bg1">
                    <a:lumMod val="75000"/>
                    <a:lumOff val="25000"/>
                  </a:schemeClr>
                </a:solidFill>
                <a:effectLst>
                  <a:outerShdw blurRad="25400" dist="12700" dir="4200000" algn="ctr" rotWithShape="0">
                    <a:schemeClr val="tx1">
                      <a:alpha val="40000"/>
                    </a:schemeClr>
                  </a:outerShdw>
                </a:effectLst>
                <a:latin typeface="+mn-lt"/>
                <a:ea typeface="+mn-ea"/>
                <a:cs typeface="+mn-cs"/>
              </a:defRPr>
            </a:lvl1pPr>
          </a:lstStyle>
          <a:p>
            <a:fld id="{076629CB-7937-4506-A327-ACF88B95BB0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10"/>
          </p:nvPr>
        </p:nvSpPr>
        <p:spPr/>
        <p:txBody>
          <a:bodyPr/>
          <a:lstStyle/>
          <a:p>
            <a:fld id="{B449D725-AF79-4FB6-8D02-83EAC61E3211}" type="datetimeFigureOut">
              <a:rPr lang="en-US" smtClean="0"/>
              <a:t>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498475" y="4343398"/>
            <a:ext cx="8147049" cy="1346013"/>
          </a:xfrm>
        </p:spPr>
        <p:txBody>
          <a:bodyPr>
            <a:normAutofit/>
            <a:scene3d>
              <a:camera prst="orthographicFront"/>
              <a:lightRig rig="threePt" dir="t">
                <a:rot lat="0" lon="0" rev="10800000"/>
              </a:lightRig>
            </a:scene3d>
            <a:sp3d extrusionH="57150">
              <a:bevelT w="38100" h="38100" prst="relaxedInset"/>
              <a:bevelB w="38100" h="38100" prst="relaxedInset"/>
            </a:sp3d>
          </a:bodyPr>
          <a:lstStyle>
            <a:lvl1pPr>
              <a:lnSpc>
                <a:spcPts val="6400"/>
              </a:lnSpc>
              <a:defRPr sz="6000">
                <a:solidFill>
                  <a:schemeClr val="bg1"/>
                </a:solidFill>
                <a:effectLst>
                  <a:outerShdw blurRad="25400" dist="19050" dir="4200000" algn="ctr" rotWithShape="0">
                    <a:schemeClr val="tx1">
                      <a:alpha val="40000"/>
                    </a:schemeClr>
                  </a:outerShdw>
                </a:effectLst>
              </a:defRPr>
            </a:lvl1pPr>
          </a:lstStyle>
          <a:p>
            <a:r>
              <a:rPr lang="en-US" smtClean="0"/>
              <a:t>Click to edit Master title style</a:t>
            </a:r>
            <a:endParaRPr/>
          </a:p>
        </p:txBody>
      </p:sp>
      <p:sp>
        <p:nvSpPr>
          <p:cNvPr id="3" name="Subtitle 2"/>
          <p:cNvSpPr>
            <a:spLocks noGrp="1"/>
          </p:cNvSpPr>
          <p:nvPr>
            <p:ph type="subTitle" idx="1"/>
          </p:nvPr>
        </p:nvSpPr>
        <p:spPr>
          <a:xfrm>
            <a:off x="498475" y="5688105"/>
            <a:ext cx="8147050" cy="663387"/>
          </a:xfrm>
        </p:spPr>
        <p:txBody>
          <a:bodyPr>
            <a:scene3d>
              <a:camera prst="orthographicFront"/>
              <a:lightRig rig="threePt" dir="t"/>
            </a:scene3d>
            <a:sp3d extrusionH="57150">
              <a:bevelT w="38100" h="38100" prst="relaxedInset"/>
              <a:bevelB w="38100" h="38100" prst="relaxedInset"/>
            </a:sp3d>
          </a:bodyPr>
          <a:lstStyle>
            <a:lvl1pPr marL="0" indent="0" algn="ctr">
              <a:spcBef>
                <a:spcPts val="0"/>
              </a:spcBef>
              <a:buNone/>
              <a:defRPr b="0" baseline="0">
                <a:solidFill>
                  <a:schemeClr val="bg1"/>
                </a:solidFill>
                <a:effectLst>
                  <a:outerShdw blurRad="25400" dist="25400" dir="4200000" algn="ctr" rotWithShape="0">
                    <a:schemeClr val="tx1">
                      <a:alpha val="40000"/>
                    </a:schemeClr>
                  </a:outerShdw>
                </a:effectLst>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dirty="0"/>
          </a:p>
        </p:txBody>
      </p:sp>
      <p:sp>
        <p:nvSpPr>
          <p:cNvPr id="4" name="Date Placeholder 3"/>
          <p:cNvSpPr>
            <a:spLocks noGrp="1"/>
          </p:cNvSpPr>
          <p:nvPr>
            <p:ph type="dt" sz="half" idx="10"/>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B449D725-AF79-4FB6-8D02-83EAC61E3211}" type="datetimeFigureOut">
              <a:rPr lang="en-US" smtClean="0"/>
              <a:t>7/20/19</a:t>
            </a:fld>
            <a:endParaRPr lang="en-US"/>
          </a:p>
        </p:txBody>
      </p:sp>
      <p:sp>
        <p:nvSpPr>
          <p:cNvPr id="5" name="Footer Placeholder 4"/>
          <p:cNvSpPr>
            <a:spLocks noGrp="1"/>
          </p:cNvSpPr>
          <p:nvPr>
            <p:ph type="ftr" sz="quarter" idx="11"/>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bg1">
                    <a:lumMod val="75000"/>
                    <a:lumOff val="25000"/>
                  </a:schemeClr>
                </a:solidFill>
                <a:effectLst>
                  <a:outerShdw blurRad="25400" dist="12700" dir="4200000" algn="ctr" rotWithShape="0">
                    <a:schemeClr val="tx1">
                      <a:alpha val="40000"/>
                    </a:schemeClr>
                  </a:outerShdw>
                </a:effectLst>
              </a:defRPr>
            </a:lvl1pPr>
          </a:lstStyle>
          <a:p>
            <a:fld id="{076629CB-7937-4506-A327-ACF88B95BB03}" type="slidenum">
              <a:rPr lang="en-US" smtClean="0"/>
              <a:t>‹#›</a:t>
            </a:fld>
            <a:endParaRPr lang="en-US"/>
          </a:p>
        </p:txBody>
      </p:sp>
      <p:sp>
        <p:nvSpPr>
          <p:cNvPr id="8" name="Picture Placeholder 7"/>
          <p:cNvSpPr>
            <a:spLocks noGrp="1"/>
          </p:cNvSpPr>
          <p:nvPr>
            <p:ph type="pic" sz="quarter" idx="13"/>
          </p:nvPr>
        </p:nvSpPr>
        <p:spPr>
          <a:xfrm>
            <a:off x="1981200" y="685800"/>
            <a:ext cx="5181600" cy="3352800"/>
          </a:xfrm>
          <a:solidFill>
            <a:schemeClr val="tx1">
              <a:lumMod val="75000"/>
            </a:schemeClr>
          </a:solidFill>
          <a:ln w="127000" cap="sq">
            <a:solidFill>
              <a:schemeClr val="tx1"/>
            </a:solidFill>
            <a:miter lim="800000"/>
          </a:ln>
          <a:effectLst>
            <a:outerShdw blurRad="63500" sx="101000" sy="101000" algn="ctr" rotWithShape="0">
              <a:schemeClr val="bg2">
                <a:lumMod val="20000"/>
                <a:lumOff val="80000"/>
                <a:alpha val="40000"/>
              </a:schemeClr>
            </a:outerShdw>
          </a:effectLst>
          <a:scene3d>
            <a:camera prst="orthographicFront"/>
            <a:lightRig rig="twoPt" dir="t">
              <a:rot lat="0" lon="0" rev="9000000"/>
            </a:lightRig>
          </a:scene3d>
          <a:sp3d prstMaterial="matte">
            <a:bevelT w="12700" prst="relaxedInset"/>
            <a:bevelB w="38100" h="127000" prst="relaxedInset"/>
            <a:extrusionClr>
              <a:schemeClr val="tx1"/>
            </a:extrusionClr>
            <a:contourClr>
              <a:schemeClr val="tx1"/>
            </a:contourClr>
          </a:sp3d>
        </p:spPr>
        <p:txBody>
          <a:bodyPr/>
          <a:lstStyle>
            <a:lvl1pPr>
              <a:buNone/>
              <a:defRPr/>
            </a:lvl1pPr>
          </a:lstStyle>
          <a:p>
            <a:r>
              <a:rPr lang="en-US" smtClean="0"/>
              <a:t>Click icon to add picture</a:t>
            </a:r>
            <a:endParaRP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98475" y="1774826"/>
            <a:ext cx="8147050" cy="1873250"/>
          </a:xfrm>
        </p:spPr>
        <p:txBody>
          <a:bodyPr anchor="b" anchorCtr="0"/>
          <a:lstStyle>
            <a:lvl1pPr algn="ctr">
              <a:defRPr sz="6000" b="0" cap="none" baseline="0"/>
            </a:lvl1pPr>
          </a:lstStyle>
          <a:p>
            <a:r>
              <a:rPr lang="en-US" smtClean="0"/>
              <a:t>Click to edit Master title style</a:t>
            </a:r>
            <a:endParaRPr/>
          </a:p>
        </p:txBody>
      </p:sp>
      <p:sp>
        <p:nvSpPr>
          <p:cNvPr id="3" name="Text Placeholder 2"/>
          <p:cNvSpPr>
            <a:spLocks noGrp="1"/>
          </p:cNvSpPr>
          <p:nvPr>
            <p:ph type="body" idx="1"/>
          </p:nvPr>
        </p:nvSpPr>
        <p:spPr>
          <a:xfrm>
            <a:off x="498475" y="3654519"/>
            <a:ext cx="8147050" cy="1500187"/>
          </a:xfrm>
        </p:spPr>
        <p:txBody>
          <a:bodyPr anchor="t" anchorCtr="0">
            <a:normAutofit/>
          </a:bodyPr>
          <a:lstStyle>
            <a:lvl1pPr marL="0" indent="0" algn="ctr">
              <a:spcBef>
                <a:spcPts val="0"/>
              </a:spcBef>
              <a:buNone/>
              <a:defRPr sz="22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smtClean="0"/>
              <a:t>Click to edit Master text styles</a:t>
            </a:r>
          </a:p>
        </p:txBody>
      </p:sp>
      <p:sp>
        <p:nvSpPr>
          <p:cNvPr id="4" name="Date Placeholder 3"/>
          <p:cNvSpPr>
            <a:spLocks noGrp="1"/>
          </p:cNvSpPr>
          <p:nvPr>
            <p:ph type="dt" sz="half" idx="10"/>
          </p:nvPr>
        </p:nvSpPr>
        <p:spPr/>
        <p:txBody>
          <a:bodyPr/>
          <a:lstStyle/>
          <a:p>
            <a:fld id="{B449D725-AF79-4FB6-8D02-83EAC61E3211}" type="datetimeFigureOut">
              <a:rPr lang="en-US" smtClean="0"/>
              <a:t>7/20/19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p>
            <a:r>
              <a:rPr lang="en-US" smtClean="0"/>
              <a:t>Click to edit Master title style</a:t>
            </a:r>
            <a:endParaRPr/>
          </a:p>
        </p:txBody>
      </p:sp>
      <p:sp>
        <p:nvSpPr>
          <p:cNvPr id="3" name="Content Placeholder 2"/>
          <p:cNvSpPr>
            <a:spLocks noGrp="1"/>
          </p:cNvSpPr>
          <p:nvPr>
            <p:ph sz="half" idx="1"/>
          </p:nvPr>
        </p:nvSpPr>
        <p:spPr>
          <a:xfrm>
            <a:off x="498475" y="1762125"/>
            <a:ext cx="3840480" cy="4364038"/>
          </a:xfrm>
        </p:spPr>
        <p:txBody>
          <a:bodyPr>
            <a:normAutofit/>
          </a:bodyPr>
          <a:lstStyle>
            <a:lvl1pPr>
              <a:defRPr sz="2000"/>
            </a:lvl1pPr>
            <a:lvl2pPr>
              <a:defRPr sz="18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Content Placeholder 3"/>
          <p:cNvSpPr>
            <a:spLocks noGrp="1"/>
          </p:cNvSpPr>
          <p:nvPr>
            <p:ph sz="half" idx="2"/>
          </p:nvPr>
        </p:nvSpPr>
        <p:spPr>
          <a:xfrm>
            <a:off x="4805046" y="1762125"/>
            <a:ext cx="3840480" cy="4364038"/>
          </a:xfrm>
        </p:spPr>
        <p:txBody>
          <a:bodyPr>
            <a:normAutofit/>
          </a:bodyPr>
          <a:lstStyle>
            <a:lvl1pPr>
              <a:defRPr sz="2000"/>
            </a:lvl1pPr>
            <a:lvl2pPr>
              <a:defRPr sz="1800"/>
            </a:lvl2pPr>
            <a:lvl3pPr>
              <a:defRPr sz="1800"/>
            </a:lvl3pPr>
            <a:lvl4pPr>
              <a:defRPr sz="1800"/>
            </a:lvl4pPr>
            <a:lvl5pPr marL="2290763" indent="-461963">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Date Placeholder 4"/>
          <p:cNvSpPr>
            <a:spLocks noGrp="1"/>
          </p:cNvSpPr>
          <p:nvPr>
            <p:ph type="dt" sz="half" idx="10"/>
          </p:nvPr>
        </p:nvSpPr>
        <p:spPr/>
        <p:txBody>
          <a:bodyPr/>
          <a:lstStyle/>
          <a:p>
            <a:fld id="{B449D725-AF79-4FB6-8D02-83EAC61E3211}" type="datetimeFigureOut">
              <a:rPr lang="en-US" smtClean="0"/>
              <a:t>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98475" y="94129"/>
            <a:ext cx="8147051" cy="1452283"/>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498475"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98475"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5" name="Text Placeholder 4"/>
          <p:cNvSpPr>
            <a:spLocks noGrp="1"/>
          </p:cNvSpPr>
          <p:nvPr>
            <p:ph type="body" sz="quarter" idx="3"/>
          </p:nvPr>
        </p:nvSpPr>
        <p:spPr>
          <a:xfrm>
            <a:off x="4805046" y="1550894"/>
            <a:ext cx="3840480" cy="715962"/>
          </a:xfrm>
        </p:spPr>
        <p:txBody>
          <a:bodyPr anchor="b"/>
          <a:lstStyle>
            <a:lvl1pPr marL="0" indent="0" algn="ctr">
              <a:spcBef>
                <a:spcPts val="0"/>
              </a:spcBef>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05046" y="2541494"/>
            <a:ext cx="3840480" cy="3584668"/>
          </a:xfrm>
        </p:spPr>
        <p:txBody>
          <a:bodyPr>
            <a:normAutofit/>
          </a:bodyPr>
          <a:lstStyle>
            <a:lvl1pPr>
              <a:defRPr sz="2000"/>
            </a:lvl1pPr>
            <a:lvl2pPr>
              <a:defRPr sz="1800"/>
            </a:lvl2pPr>
            <a:lvl3pPr>
              <a:defRPr sz="1800"/>
            </a:lvl3pPr>
            <a:lvl4pPr>
              <a:defRPr sz="1800"/>
            </a:lvl4pPr>
            <a:lvl5pPr>
              <a:defRPr sz="1800"/>
            </a:lvl5pPr>
            <a:lvl6pPr marL="2290763" indent="-461963">
              <a:defRPr sz="1600"/>
            </a:lvl6pPr>
            <a:lvl7pPr marL="2290763" indent="-461963">
              <a:defRPr sz="1600"/>
            </a:lvl7pPr>
            <a:lvl8pPr marL="2290763" indent="-461963">
              <a:defRPr sz="1600"/>
            </a:lvl8pPr>
            <a:lvl9pPr marL="2290763" indent="-461963">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7" name="Date Placeholder 6"/>
          <p:cNvSpPr>
            <a:spLocks noGrp="1"/>
          </p:cNvSpPr>
          <p:nvPr>
            <p:ph type="dt" sz="half" idx="10"/>
          </p:nvPr>
        </p:nvSpPr>
        <p:spPr/>
        <p:txBody>
          <a:bodyPr/>
          <a:lstStyle/>
          <a:p>
            <a:fld id="{B449D725-AF79-4FB6-8D02-83EAC61E3211}" type="datetimeFigureOut">
              <a:rPr lang="en-US" smtClean="0"/>
              <a:t>7/20/19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76629CB-7937-4506-A327-ACF88B95BB03}" type="slidenum">
              <a:rPr lang="en-US" smtClean="0"/>
              <a:t>‹#›</a:t>
            </a:fld>
            <a:endParaRPr lang="en-US"/>
          </a:p>
        </p:txBody>
      </p:sp>
      <p:cxnSp>
        <p:nvCxnSpPr>
          <p:cNvPr id="11" name="Straight Connector 10"/>
          <p:cNvCxnSpPr/>
          <p:nvPr/>
        </p:nvCxnSpPr>
        <p:spPr>
          <a:xfrm>
            <a:off x="502920"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805045" y="2353235"/>
            <a:ext cx="3840480" cy="1588"/>
          </a:xfrm>
          <a:prstGeom prst="line">
            <a:avLst/>
          </a:prstGeom>
          <a:ln w="6350">
            <a:solidFill>
              <a:schemeClr val="accent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B449D725-AF79-4FB6-8D02-83EAC61E3211}" type="datetimeFigureOut">
              <a:rPr lang="en-US" smtClean="0"/>
              <a:t>7/20/19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449D725-AF79-4FB6-8D02-83EAC61E3211}" type="datetimeFigureOut">
              <a:rPr lang="en-US" smtClean="0"/>
              <a:t>7/20/19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97540" y="416859"/>
            <a:ext cx="3840480" cy="1994647"/>
          </a:xfrm>
        </p:spPr>
        <p:txBody>
          <a:bodyPr anchor="b"/>
          <a:lstStyle>
            <a:lvl1pPr algn="ctr">
              <a:defRPr sz="4400" b="0"/>
            </a:lvl1pPr>
          </a:lstStyle>
          <a:p>
            <a:r>
              <a:rPr lang="en-US" smtClean="0"/>
              <a:t>Click to edit Master title style</a:t>
            </a:r>
            <a:endParaRPr/>
          </a:p>
        </p:txBody>
      </p:sp>
      <p:sp>
        <p:nvSpPr>
          <p:cNvPr id="3" name="Content Placeholder 2"/>
          <p:cNvSpPr>
            <a:spLocks noGrp="1"/>
          </p:cNvSpPr>
          <p:nvPr>
            <p:ph idx="1"/>
          </p:nvPr>
        </p:nvSpPr>
        <p:spPr>
          <a:xfrm>
            <a:off x="4792532" y="403412"/>
            <a:ext cx="3840480" cy="5722751"/>
          </a:xfrm>
        </p:spPr>
        <p:txBody>
          <a:bodyPr>
            <a:normAutofit/>
          </a:bodyPr>
          <a:lstStyle>
            <a:lvl1pPr>
              <a:defRPr sz="2000"/>
            </a:lvl1pPr>
            <a:lvl2pPr>
              <a:defRPr sz="2000"/>
            </a:lvl2pPr>
            <a:lvl3pPr>
              <a:defRPr sz="1800"/>
            </a:lvl3pPr>
            <a:lvl4pPr>
              <a:defRPr sz="1800"/>
            </a:lvl4pPr>
            <a:lvl5pPr>
              <a:defRPr sz="1800"/>
            </a:lvl5pPr>
            <a:lvl6pPr marL="2290763" indent="-461963">
              <a:defRPr sz="1800"/>
            </a:lvl6pPr>
            <a:lvl7pPr marL="2290763" indent="-461963">
              <a:defRPr sz="1800"/>
            </a:lvl7pPr>
            <a:lvl8pPr marL="2290763" indent="-461963">
              <a:defRPr sz="1800"/>
            </a:lvl8pPr>
            <a:lvl9pPr marL="2290763" indent="-461963">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Text Placeholder 3"/>
          <p:cNvSpPr>
            <a:spLocks noGrp="1"/>
          </p:cNvSpPr>
          <p:nvPr>
            <p:ph type="body" sz="half" idx="2"/>
          </p:nvPr>
        </p:nvSpPr>
        <p:spPr>
          <a:xfrm>
            <a:off x="497540" y="2438400"/>
            <a:ext cx="3840480" cy="3316942"/>
          </a:xfrm>
        </p:spPr>
        <p:txBody>
          <a:bodyPr>
            <a:normAutofit/>
          </a:bodyPr>
          <a:lstStyle>
            <a:lvl1pPr marL="0" indent="0" algn="ctr">
              <a:spcBef>
                <a:spcPts val="600"/>
              </a:spcBef>
              <a:buNone/>
              <a:defRPr sz="17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449D725-AF79-4FB6-8D02-83EAC61E3211}" type="datetimeFigureOut">
              <a:rPr lang="en-US" smtClean="0"/>
              <a:t>7/20/19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76629CB-7937-4506-A327-ACF88B95BB03}"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5" y="94129"/>
            <a:ext cx="8147051" cy="1452283"/>
          </a:xfrm>
          <a:prstGeom prst="rect">
            <a:avLst/>
          </a:prstGeom>
        </p:spPr>
        <p:txBody>
          <a:bodyPr vert="horz" lIns="91440" tIns="45720" rIns="91440" bIns="4572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498475" y="1761565"/>
            <a:ext cx="8147051" cy="4364598"/>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a:p>
            <a:pPr lvl="5"/>
            <a:r>
              <a:rPr lang="en-US" dirty="0" smtClean="0"/>
              <a:t>Sixth level</a:t>
            </a:r>
          </a:p>
          <a:p>
            <a:pPr lvl="6"/>
            <a:r>
              <a:rPr lang="en-US" dirty="0" smtClean="0"/>
              <a:t>Seventh level</a:t>
            </a:r>
          </a:p>
          <a:p>
            <a:pPr lvl="7"/>
            <a:r>
              <a:rPr lang="en-US" dirty="0" smtClean="0"/>
              <a:t>Eighth level</a:t>
            </a:r>
          </a:p>
          <a:p>
            <a:pPr lvl="8"/>
            <a:r>
              <a:rPr lang="en-US" dirty="0" smtClean="0"/>
              <a:t>Ninth level</a:t>
            </a:r>
            <a:endParaRPr dirty="0"/>
          </a:p>
        </p:txBody>
      </p:sp>
      <p:sp>
        <p:nvSpPr>
          <p:cNvPr id="4" name="Date Placeholder 3"/>
          <p:cNvSpPr>
            <a:spLocks noGrp="1"/>
          </p:cNvSpPr>
          <p:nvPr>
            <p:ph type="dt" sz="half" idx="2"/>
          </p:nvPr>
        </p:nvSpPr>
        <p:spPr>
          <a:xfrm>
            <a:off x="188259" y="6356350"/>
            <a:ext cx="2133600" cy="365125"/>
          </a:xfrm>
          <a:prstGeom prst="rect">
            <a:avLst/>
          </a:prstGeom>
        </p:spPr>
        <p:txBody>
          <a:bodyPr vert="horz" lIns="91440" tIns="45720" rIns="91440" bIns="45720" rtlCol="0" anchor="ctr"/>
          <a:lstStyle>
            <a:lvl1pPr algn="l">
              <a:defRPr sz="1100">
                <a:solidFill>
                  <a:schemeClr val="tx1">
                    <a:lumMod val="75000"/>
                    <a:lumOff val="25000"/>
                  </a:schemeClr>
                </a:solidFill>
              </a:defRPr>
            </a:lvl1pPr>
          </a:lstStyle>
          <a:p>
            <a:fld id="{B449D725-AF79-4FB6-8D02-83EAC61E3211}" type="datetimeFigureOut">
              <a:rPr lang="en-US" smtClean="0"/>
              <a:t>7/20/19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100">
                <a:solidFill>
                  <a:schemeClr val="tx1">
                    <a:lumMod val="75000"/>
                    <a:lumOff val="25000"/>
                  </a:schemeClr>
                </a:solidFill>
              </a:defRPr>
            </a:lvl1pPr>
          </a:lstStyle>
          <a:p>
            <a:endParaRPr lang="en-US"/>
          </a:p>
        </p:txBody>
      </p:sp>
      <p:sp>
        <p:nvSpPr>
          <p:cNvPr id="6" name="Slide Number Placeholder 5"/>
          <p:cNvSpPr>
            <a:spLocks noGrp="1"/>
          </p:cNvSpPr>
          <p:nvPr>
            <p:ph type="sldNum" sz="quarter" idx="4"/>
          </p:nvPr>
        </p:nvSpPr>
        <p:spPr>
          <a:xfrm>
            <a:off x="6817659" y="6356350"/>
            <a:ext cx="2133600" cy="365125"/>
          </a:xfrm>
          <a:prstGeom prst="rect">
            <a:avLst/>
          </a:prstGeom>
        </p:spPr>
        <p:txBody>
          <a:bodyPr vert="horz" lIns="91440" tIns="45720" rIns="91440" bIns="45720" rtlCol="0" anchor="ctr"/>
          <a:lstStyle>
            <a:lvl1pPr algn="r">
              <a:defRPr sz="1100">
                <a:solidFill>
                  <a:schemeClr val="tx1">
                    <a:lumMod val="75000"/>
                    <a:lumOff val="25000"/>
                  </a:schemeClr>
                </a:solidFill>
              </a:defRPr>
            </a:lvl1pPr>
          </a:lstStyle>
          <a:p>
            <a:fld id="{076629CB-7937-4506-A327-ACF88B95BB0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ctr" defTabSz="914400" rtl="0" eaLnBrk="1" latinLnBrk="0" hangingPunct="1">
        <a:spcBef>
          <a:spcPct val="0"/>
        </a:spcBef>
        <a:buNone/>
        <a:defRPr sz="5000" kern="1200">
          <a:solidFill>
            <a:schemeClr val="tx1"/>
          </a:solidFill>
          <a:latin typeface="+mj-lt"/>
          <a:ea typeface="+mj-ea"/>
          <a:cs typeface="+mj-cs"/>
        </a:defRPr>
      </a:lvl1pPr>
    </p:titleStyle>
    <p:bodyStyle>
      <a:lvl1pPr marL="457200" indent="-457200" algn="l" defTabSz="914400" rtl="0" eaLnBrk="1" latinLnBrk="0" hangingPunct="1">
        <a:spcBef>
          <a:spcPts val="2000"/>
        </a:spcBef>
        <a:buClr>
          <a:schemeClr val="tx1">
            <a:lumMod val="75000"/>
            <a:lumOff val="25000"/>
          </a:schemeClr>
        </a:buClr>
        <a:buSzPct val="75000"/>
        <a:buFont typeface="Wingdings 2" pitchFamily="18" charset="2"/>
        <a:buChar char=""/>
        <a:defRPr sz="2200" kern="1200">
          <a:solidFill>
            <a:schemeClr val="tx1">
              <a:lumMod val="75000"/>
              <a:lumOff val="25000"/>
            </a:schemeClr>
          </a:solidFill>
          <a:latin typeface="+mn-lt"/>
          <a:ea typeface="+mn-ea"/>
          <a:cs typeface="+mn-cs"/>
        </a:defRPr>
      </a:lvl1pPr>
      <a:lvl2pPr marL="914400" indent="-457200" algn="l" defTabSz="914400" rtl="0" eaLnBrk="1" latinLnBrk="0" hangingPunct="1">
        <a:spcBef>
          <a:spcPts val="600"/>
        </a:spcBef>
        <a:buClr>
          <a:schemeClr val="tx1">
            <a:lumMod val="50000"/>
            <a:lumOff val="50000"/>
          </a:schemeClr>
        </a:buClr>
        <a:buSzPct val="75000"/>
        <a:buFont typeface="Wingdings 2" pitchFamily="18" charset="2"/>
        <a:buChar char=""/>
        <a:defRPr sz="2000" kern="1200">
          <a:solidFill>
            <a:schemeClr val="tx1">
              <a:lumMod val="75000"/>
              <a:lumOff val="25000"/>
            </a:schemeClr>
          </a:solidFill>
          <a:latin typeface="+mn-lt"/>
          <a:ea typeface="+mn-ea"/>
          <a:cs typeface="+mn-cs"/>
        </a:defRPr>
      </a:lvl2pPr>
      <a:lvl3pPr marL="13716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3pPr>
      <a:lvl4pPr marL="1828800" indent="-457200" algn="l" defTabSz="914400" rtl="0" eaLnBrk="1" latinLnBrk="0" hangingPunct="1">
        <a:spcBef>
          <a:spcPts val="600"/>
        </a:spcBef>
        <a:buClr>
          <a:schemeClr val="tx1">
            <a:lumMod val="50000"/>
            <a:lumOff val="50000"/>
          </a:schemeClr>
        </a:buClr>
        <a:buSzPct val="75000"/>
        <a:buFont typeface="Wingdings 2" pitchFamily="18" charset="2"/>
        <a:buChar char=""/>
        <a:defRPr sz="1800" kern="1200">
          <a:solidFill>
            <a:schemeClr val="tx1">
              <a:lumMod val="75000"/>
              <a:lumOff val="25000"/>
            </a:schemeClr>
          </a:solidFill>
          <a:latin typeface="+mn-lt"/>
          <a:ea typeface="+mn-ea"/>
          <a:cs typeface="+mn-cs"/>
        </a:defRPr>
      </a:lvl4pPr>
      <a:lvl5pPr marL="2286000" indent="-457200" algn="l" defTabSz="914400" rtl="0" eaLnBrk="1" latinLnBrk="0" hangingPunct="1">
        <a:spcBef>
          <a:spcPts val="600"/>
        </a:spcBef>
        <a:buClr>
          <a:schemeClr val="tx1">
            <a:lumMod val="75000"/>
            <a:lumOff val="25000"/>
          </a:schemeClr>
        </a:buClr>
        <a:buSzPct val="75000"/>
        <a:buFont typeface="Wingdings 2" pitchFamily="18" charset="2"/>
        <a:buChar char=""/>
        <a:defRPr sz="1800" kern="1200">
          <a:solidFill>
            <a:schemeClr val="tx1">
              <a:lumMod val="75000"/>
              <a:lumOff val="25000"/>
            </a:schemeClr>
          </a:solidFill>
          <a:latin typeface="+mn-lt"/>
          <a:ea typeface="+mn-ea"/>
          <a:cs typeface="+mn-cs"/>
        </a:defRPr>
      </a:lvl5pPr>
      <a:lvl6pPr marL="27432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6pPr>
      <a:lvl7pPr marL="32051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7pPr>
      <a:lvl8pPr marL="3657600" indent="-461963" algn="l" defTabSz="914400" rtl="0" eaLnBrk="1" latinLnBrk="0" hangingPunct="1">
        <a:spcBef>
          <a:spcPct val="20000"/>
        </a:spcBef>
        <a:buClr>
          <a:schemeClr val="tx1">
            <a:lumMod val="50000"/>
            <a:lumOff val="50000"/>
          </a:schemeClr>
        </a:buClr>
        <a:buSzPct val="75000"/>
        <a:buFont typeface="Wingdings 2" pitchFamily="18" charset="2"/>
        <a:buChar char=""/>
        <a:defRPr lang="en-US" sz="1800" kern="1200" dirty="0" smtClean="0">
          <a:solidFill>
            <a:schemeClr val="tx1">
              <a:lumMod val="75000"/>
              <a:lumOff val="25000"/>
            </a:schemeClr>
          </a:solidFill>
          <a:latin typeface="+mn-lt"/>
          <a:ea typeface="+mn-ea"/>
          <a:cs typeface="+mn-cs"/>
        </a:defRPr>
      </a:lvl8pPr>
      <a:lvl9pPr marL="4119563" indent="-461963" algn="l" defTabSz="914400" rtl="0" eaLnBrk="1" latinLnBrk="0" hangingPunct="1">
        <a:spcBef>
          <a:spcPct val="20000"/>
        </a:spcBef>
        <a:buClr>
          <a:schemeClr val="tx1">
            <a:lumMod val="75000"/>
            <a:lumOff val="25000"/>
          </a:schemeClr>
        </a:buClr>
        <a:buSzPct val="75000"/>
        <a:buFont typeface="Wingdings 2" pitchFamily="18" charset="2"/>
        <a:buChar char=""/>
        <a:defRPr lang="en-US" sz="1800" kern="1200" dirty="0">
          <a:solidFill>
            <a:schemeClr val="tx1">
              <a:lumMod val="75000"/>
              <a:lumOff val="2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image" Target="../media/image4.jpg"/></Relationships>
</file>

<file path=ppt/slides/_rels/slide10.xml.rels><?xml version="1.0" encoding="UTF-8" standalone="yes"?>
<Relationships xmlns="http://schemas.openxmlformats.org/package/2006/relationships"><Relationship Id="rId3" Type="http://schemas.openxmlformats.org/officeDocument/2006/relationships/package" Target="../embeddings/Microsoft_Word_Document1.docx"/><Relationship Id="rId4" Type="http://schemas.openxmlformats.org/officeDocument/2006/relationships/image" Target="../media/image5.png"/><Relationship Id="rId1" Type="http://schemas.openxmlformats.org/officeDocument/2006/relationships/vmlDrawing" Target="../drawings/vmlDrawing1.vml"/><Relationship Id="rId2" Type="http://schemas.openxmlformats.org/officeDocument/2006/relationships/slideLayout" Target="../slideLayouts/slideLayout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intranet.bloomu.edu/ursca" TargetMode="External"/><Relationship Id="rId3" Type="http://schemas.openxmlformats.org/officeDocument/2006/relationships/hyperlink" Target="http://www.intranet.bloomu.edu/professionalu-grant"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passhe.edu/inside/ASA/THIS" TargetMode="Externa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socialwork.pitt.edu/researchtraining/child-welfare"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Social Work Internships</a:t>
            </a:r>
            <a:endParaRPr lang="en-US" dirty="0"/>
          </a:p>
        </p:txBody>
      </p:sp>
      <p:sp>
        <p:nvSpPr>
          <p:cNvPr id="4" name="Subtitle 3"/>
          <p:cNvSpPr>
            <a:spLocks noGrp="1"/>
          </p:cNvSpPr>
          <p:nvPr>
            <p:ph type="subTitle" idx="1"/>
          </p:nvPr>
        </p:nvSpPr>
        <p:spPr/>
        <p:txBody>
          <a:bodyPr>
            <a:normAutofit fontScale="92500" lnSpcReduction="10000"/>
          </a:bodyPr>
          <a:lstStyle/>
          <a:p>
            <a:r>
              <a:rPr lang="en-US" dirty="0" smtClean="0"/>
              <a:t>For a more extensive list,</a:t>
            </a:r>
            <a:r>
              <a:rPr lang="en-US" dirty="0"/>
              <a:t> </a:t>
            </a:r>
            <a:r>
              <a:rPr lang="en-US" dirty="0" smtClean="0"/>
              <a:t>please view the Field Education link on the BU  social work website</a:t>
            </a:r>
            <a:endParaRPr lang="en-US" dirty="0"/>
          </a:p>
        </p:txBody>
      </p:sp>
      <p:pic>
        <p:nvPicPr>
          <p:cNvPr id="6" name="Picture Placeholder 5" descr="th.jpg"/>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l="6583" r="6583"/>
          <a:stretch>
            <a:fillRect/>
          </a:stretch>
        </p:blipFill>
        <p:spPr/>
      </p:pic>
    </p:spTree>
    <p:extLst>
      <p:ext uri="{BB962C8B-B14F-4D97-AF65-F5344CB8AC3E}">
        <p14:creationId xmlns:p14="http://schemas.microsoft.com/office/powerpoint/2010/main" val="32728107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Object 3"/>
          <p:cNvGraphicFramePr>
            <a:graphicFrameLocks noChangeAspect="1"/>
          </p:cNvGraphicFramePr>
          <p:nvPr>
            <p:extLst>
              <p:ext uri="{D42A27DB-BD31-4B8C-83A1-F6EECF244321}">
                <p14:modId xmlns:p14="http://schemas.microsoft.com/office/powerpoint/2010/main" val="1565157529"/>
              </p:ext>
            </p:extLst>
          </p:nvPr>
        </p:nvGraphicFramePr>
        <p:xfrm>
          <a:off x="1352550" y="1619184"/>
          <a:ext cx="6438900" cy="4889500"/>
        </p:xfrm>
        <a:graphic>
          <a:graphicData uri="http://schemas.openxmlformats.org/presentationml/2006/ole">
            <mc:AlternateContent xmlns:mc="http://schemas.openxmlformats.org/markup-compatibility/2006">
              <mc:Choice xmlns:v="urn:schemas-microsoft-com:vml" Requires="v">
                <p:oleObj spid="_x0000_s1027" name="Document" r:id="rId3" imgW="6438900" imgH="4889500" progId="Word.Document.12">
                  <p:embed/>
                </p:oleObj>
              </mc:Choice>
              <mc:Fallback>
                <p:oleObj name="Document" r:id="rId3" imgW="6438900" imgH="4889500" progId="Word.Document.12">
                  <p:embed/>
                  <p:pic>
                    <p:nvPicPr>
                      <p:cNvPr id="0" name=""/>
                      <p:cNvPicPr/>
                      <p:nvPr/>
                    </p:nvPicPr>
                    <p:blipFill>
                      <a:blip r:embed="rId4"/>
                      <a:stretch>
                        <a:fillRect/>
                      </a:stretch>
                    </p:blipFill>
                    <p:spPr>
                      <a:xfrm>
                        <a:off x="1352550" y="1619184"/>
                        <a:ext cx="6438900" cy="4889500"/>
                      </a:xfrm>
                      <a:prstGeom prst="rect">
                        <a:avLst/>
                      </a:prstGeom>
                    </p:spPr>
                  </p:pic>
                </p:oleObj>
              </mc:Fallback>
            </mc:AlternateContent>
          </a:graphicData>
        </a:graphic>
      </p:graphicFrame>
      <p:sp>
        <p:nvSpPr>
          <p:cNvPr id="5" name="TextBox 4"/>
          <p:cNvSpPr txBox="1"/>
          <p:nvPr/>
        </p:nvSpPr>
        <p:spPr>
          <a:xfrm>
            <a:off x="1010187" y="692654"/>
            <a:ext cx="7490287" cy="369332"/>
          </a:xfrm>
          <a:prstGeom prst="rect">
            <a:avLst/>
          </a:prstGeom>
          <a:noFill/>
        </p:spPr>
        <p:txBody>
          <a:bodyPr wrap="square" rtlCol="0">
            <a:spAutoFit/>
          </a:bodyPr>
          <a:lstStyle/>
          <a:p>
            <a:r>
              <a:rPr lang="en-US" dirty="0" smtClean="0"/>
              <a:t>PA DEPARTMENT OF CORRECTIONS INTERNSHIP CONTACTS</a:t>
            </a:r>
            <a:endParaRPr lang="en-US" dirty="0"/>
          </a:p>
        </p:txBody>
      </p:sp>
    </p:spTree>
    <p:extLst>
      <p:ext uri="{BB962C8B-B14F-4D97-AF65-F5344CB8AC3E}">
        <p14:creationId xmlns:p14="http://schemas.microsoft.com/office/powerpoint/2010/main" val="15049126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30"/>
            <a:ext cx="8147051" cy="742828"/>
          </a:xfrm>
        </p:spPr>
        <p:txBody>
          <a:bodyPr/>
          <a:lstStyle/>
          <a:p>
            <a:r>
              <a:rPr lang="en-US" sz="3600" dirty="0" smtClean="0"/>
              <a:t>Philadelphia Internships</a:t>
            </a:r>
            <a:endParaRPr lang="en-US" sz="3600" dirty="0"/>
          </a:p>
        </p:txBody>
      </p:sp>
      <p:sp>
        <p:nvSpPr>
          <p:cNvPr id="3" name="Content Placeholder 2"/>
          <p:cNvSpPr>
            <a:spLocks noGrp="1"/>
          </p:cNvSpPr>
          <p:nvPr>
            <p:ph idx="1"/>
          </p:nvPr>
        </p:nvSpPr>
        <p:spPr>
          <a:xfrm>
            <a:off x="0" y="836958"/>
            <a:ext cx="9143999" cy="6021042"/>
          </a:xfrm>
        </p:spPr>
        <p:txBody>
          <a:bodyPr>
            <a:normAutofit lnSpcReduction="10000"/>
          </a:bodyPr>
          <a:lstStyle/>
          <a:p>
            <a:pPr>
              <a:spcBef>
                <a:spcPts val="0"/>
              </a:spcBef>
            </a:pPr>
            <a:r>
              <a:rPr lang="en-US" dirty="0"/>
              <a:t>Catholic Social Services, Mercy Hospice</a:t>
            </a:r>
            <a:r>
              <a:rPr lang="en-US" dirty="0"/>
              <a:t> </a:t>
            </a:r>
            <a:endParaRPr lang="en-US" dirty="0" smtClean="0"/>
          </a:p>
          <a:p>
            <a:pPr>
              <a:spcBef>
                <a:spcPts val="0"/>
              </a:spcBef>
            </a:pPr>
            <a:r>
              <a:rPr lang="en-US" dirty="0" smtClean="0"/>
              <a:t>Anti</a:t>
            </a:r>
            <a:r>
              <a:rPr lang="en-US" dirty="0"/>
              <a:t>-Violence Partnership of Philadelphia</a:t>
            </a:r>
            <a:r>
              <a:rPr lang="en-US" dirty="0"/>
              <a:t> </a:t>
            </a:r>
            <a:endParaRPr lang="en-US" dirty="0" smtClean="0"/>
          </a:p>
          <a:p>
            <a:pPr>
              <a:spcBef>
                <a:spcPts val="0"/>
              </a:spcBef>
            </a:pPr>
            <a:r>
              <a:rPr lang="en-US" dirty="0" smtClean="0"/>
              <a:t>Carson </a:t>
            </a:r>
            <a:r>
              <a:rPr lang="en-US" dirty="0"/>
              <a:t>Valley Children's Aid</a:t>
            </a:r>
            <a:r>
              <a:rPr lang="en-US" dirty="0"/>
              <a:t> </a:t>
            </a:r>
            <a:endParaRPr lang="en-US" dirty="0" smtClean="0"/>
          </a:p>
          <a:p>
            <a:pPr>
              <a:spcBef>
                <a:spcPts val="0"/>
              </a:spcBef>
            </a:pPr>
            <a:r>
              <a:rPr lang="en-US" dirty="0" smtClean="0"/>
              <a:t>Chester </a:t>
            </a:r>
            <a:r>
              <a:rPr lang="en-US" dirty="0"/>
              <a:t>County Adult Probation</a:t>
            </a:r>
            <a:r>
              <a:rPr lang="en-US" dirty="0"/>
              <a:t> </a:t>
            </a:r>
            <a:endParaRPr lang="en-US" dirty="0" smtClean="0"/>
          </a:p>
          <a:p>
            <a:pPr>
              <a:spcBef>
                <a:spcPts val="0"/>
              </a:spcBef>
            </a:pPr>
            <a:r>
              <a:rPr lang="en-US" dirty="0" smtClean="0"/>
              <a:t>Chester </a:t>
            </a:r>
            <a:r>
              <a:rPr lang="en-US" dirty="0"/>
              <a:t>County Department of Aging Services</a:t>
            </a:r>
            <a:r>
              <a:rPr lang="en-US" dirty="0"/>
              <a:t> </a:t>
            </a:r>
            <a:endParaRPr lang="en-US" dirty="0" smtClean="0"/>
          </a:p>
          <a:p>
            <a:pPr>
              <a:spcBef>
                <a:spcPts val="0"/>
              </a:spcBef>
            </a:pPr>
            <a:r>
              <a:rPr lang="en-US" dirty="0" smtClean="0"/>
              <a:t>Chester </a:t>
            </a:r>
            <a:r>
              <a:rPr lang="en-US" dirty="0"/>
              <a:t>County Domestic Relations</a:t>
            </a:r>
            <a:r>
              <a:rPr lang="en-US" dirty="0"/>
              <a:t> </a:t>
            </a:r>
            <a:endParaRPr lang="en-US" dirty="0" smtClean="0"/>
          </a:p>
          <a:p>
            <a:pPr>
              <a:spcBef>
                <a:spcPts val="0"/>
              </a:spcBef>
            </a:pPr>
            <a:r>
              <a:rPr lang="en-US" dirty="0" smtClean="0"/>
              <a:t>Chester </a:t>
            </a:r>
            <a:r>
              <a:rPr lang="en-US" dirty="0"/>
              <a:t>County Emergency Services</a:t>
            </a:r>
            <a:r>
              <a:rPr lang="en-US" dirty="0"/>
              <a:t> </a:t>
            </a:r>
            <a:endParaRPr lang="en-US" dirty="0" smtClean="0"/>
          </a:p>
          <a:p>
            <a:pPr>
              <a:spcBef>
                <a:spcPts val="0"/>
              </a:spcBef>
            </a:pPr>
            <a:r>
              <a:rPr lang="en-US" dirty="0" smtClean="0"/>
              <a:t>Children’s </a:t>
            </a:r>
            <a:r>
              <a:rPr lang="en-US" dirty="0"/>
              <a:t>Hospital of Philadelphia (CHOP)</a:t>
            </a:r>
            <a:r>
              <a:rPr lang="en-US" dirty="0"/>
              <a:t> </a:t>
            </a:r>
            <a:endParaRPr lang="en-US" dirty="0" smtClean="0"/>
          </a:p>
          <a:p>
            <a:pPr>
              <a:spcBef>
                <a:spcPts val="0"/>
              </a:spcBef>
            </a:pPr>
            <a:r>
              <a:rPr lang="en-US" dirty="0" smtClean="0"/>
              <a:t>Crime </a:t>
            </a:r>
            <a:r>
              <a:rPr lang="en-US" dirty="0"/>
              <a:t>Victims Center of Chester County</a:t>
            </a:r>
            <a:r>
              <a:rPr lang="en-US" dirty="0"/>
              <a:t> </a:t>
            </a:r>
            <a:endParaRPr lang="en-US" dirty="0" smtClean="0"/>
          </a:p>
          <a:p>
            <a:pPr>
              <a:spcBef>
                <a:spcPts val="0"/>
              </a:spcBef>
            </a:pPr>
            <a:r>
              <a:rPr lang="en-US" dirty="0" smtClean="0"/>
              <a:t>Crime </a:t>
            </a:r>
            <a:r>
              <a:rPr lang="en-US" dirty="0"/>
              <a:t>Victims Center of Chester County</a:t>
            </a:r>
            <a:r>
              <a:rPr lang="en-US" dirty="0"/>
              <a:t> </a:t>
            </a:r>
            <a:endParaRPr lang="en-US" dirty="0" smtClean="0"/>
          </a:p>
          <a:p>
            <a:pPr>
              <a:spcBef>
                <a:spcPts val="0"/>
              </a:spcBef>
            </a:pPr>
            <a:r>
              <a:rPr lang="en-US" dirty="0" smtClean="0"/>
              <a:t>Easter </a:t>
            </a:r>
            <a:r>
              <a:rPr lang="en-US" dirty="0"/>
              <a:t>Seals of Southeastern </a:t>
            </a:r>
            <a:r>
              <a:rPr lang="en-US" dirty="0" smtClean="0"/>
              <a:t>PA</a:t>
            </a:r>
          </a:p>
          <a:p>
            <a:pPr>
              <a:spcBef>
                <a:spcPts val="0"/>
              </a:spcBef>
            </a:pPr>
            <a:r>
              <a:rPr lang="en-US" dirty="0" smtClean="0"/>
              <a:t>Family </a:t>
            </a:r>
            <a:r>
              <a:rPr lang="en-US" dirty="0"/>
              <a:t>Court of Philadelphia - Juvenile Probation Department</a:t>
            </a:r>
            <a:r>
              <a:rPr lang="en-US" dirty="0"/>
              <a:t> </a:t>
            </a:r>
            <a:endParaRPr lang="en-US" dirty="0" smtClean="0"/>
          </a:p>
          <a:p>
            <a:pPr>
              <a:spcBef>
                <a:spcPts val="0"/>
              </a:spcBef>
            </a:pPr>
            <a:r>
              <a:rPr lang="en-US" dirty="0" smtClean="0"/>
              <a:t>First </a:t>
            </a:r>
            <a:r>
              <a:rPr lang="en-US" dirty="0"/>
              <a:t>Generation</a:t>
            </a:r>
            <a:r>
              <a:rPr lang="en-US" dirty="0"/>
              <a:t> </a:t>
            </a:r>
            <a:r>
              <a:rPr lang="en-US" dirty="0"/>
              <a:t>First Judicial District of Pennsylvania (FJD)</a:t>
            </a:r>
            <a:r>
              <a:rPr lang="en-US" dirty="0"/>
              <a:t> </a:t>
            </a:r>
            <a:endParaRPr lang="en-US" dirty="0" smtClean="0"/>
          </a:p>
          <a:p>
            <a:pPr>
              <a:spcBef>
                <a:spcPts val="0"/>
              </a:spcBef>
            </a:pPr>
            <a:r>
              <a:rPr lang="en-US" dirty="0" smtClean="0"/>
              <a:t>Friends </a:t>
            </a:r>
            <a:r>
              <a:rPr lang="en-US" dirty="0"/>
              <a:t>Select School</a:t>
            </a:r>
            <a:r>
              <a:rPr lang="en-US" dirty="0"/>
              <a:t> </a:t>
            </a:r>
            <a:endParaRPr lang="en-US" dirty="0" smtClean="0"/>
          </a:p>
          <a:p>
            <a:pPr>
              <a:spcBef>
                <a:spcPts val="0"/>
              </a:spcBef>
            </a:pPr>
            <a:r>
              <a:rPr lang="en-US" dirty="0" smtClean="0"/>
              <a:t>Gift </a:t>
            </a:r>
            <a:r>
              <a:rPr lang="en-US" dirty="0"/>
              <a:t>of Life</a:t>
            </a:r>
            <a:r>
              <a:rPr lang="en-US" dirty="0"/>
              <a:t> </a:t>
            </a:r>
            <a:endParaRPr lang="en-US" dirty="0" smtClean="0"/>
          </a:p>
          <a:p>
            <a:pPr>
              <a:spcBef>
                <a:spcPts val="0"/>
              </a:spcBef>
            </a:pPr>
            <a:r>
              <a:rPr lang="en-US" dirty="0" smtClean="0"/>
              <a:t>Interim </a:t>
            </a:r>
            <a:r>
              <a:rPr lang="en-US" dirty="0"/>
              <a:t>House West</a:t>
            </a:r>
            <a:r>
              <a:rPr lang="en-US" dirty="0"/>
              <a:t> </a:t>
            </a:r>
            <a:endParaRPr lang="en-US" dirty="0" smtClean="0"/>
          </a:p>
          <a:p>
            <a:pPr>
              <a:spcBef>
                <a:spcPts val="0"/>
              </a:spcBef>
            </a:pPr>
            <a:r>
              <a:rPr lang="en-US" dirty="0" smtClean="0"/>
              <a:t>IDAAY</a:t>
            </a:r>
            <a:r>
              <a:rPr lang="en-US" dirty="0"/>
              <a:t>(Institute for the Development of African American </a:t>
            </a:r>
            <a:r>
              <a:rPr lang="en-US" dirty="0" smtClean="0"/>
              <a:t>Youth</a:t>
            </a:r>
            <a:r>
              <a:rPr lang="en-US" dirty="0"/>
              <a:t>)</a:t>
            </a:r>
            <a:r>
              <a:rPr lang="en-US" dirty="0"/>
              <a:t> </a:t>
            </a:r>
            <a:endParaRPr lang="en-US" dirty="0" smtClean="0"/>
          </a:p>
          <a:p>
            <a:pPr>
              <a:spcBef>
                <a:spcPts val="0"/>
              </a:spcBef>
            </a:pPr>
            <a:r>
              <a:rPr lang="en-US" dirty="0"/>
              <a:t>Kaleidoscope Family Solutions </a:t>
            </a:r>
            <a:r>
              <a:rPr lang="en-US" dirty="0" err="1"/>
              <a:t>Inc</a:t>
            </a:r>
            <a:r>
              <a:rPr lang="en-US" dirty="0"/>
              <a:t> </a:t>
            </a:r>
            <a:endParaRPr lang="en-US" dirty="0" smtClean="0"/>
          </a:p>
          <a:p>
            <a:pPr>
              <a:spcBef>
                <a:spcPts val="0"/>
              </a:spcBef>
            </a:pPr>
            <a:endParaRPr lang="en-US" dirty="0"/>
          </a:p>
        </p:txBody>
      </p:sp>
    </p:spTree>
    <p:extLst>
      <p:ext uri="{BB962C8B-B14F-4D97-AF65-F5344CB8AC3E}">
        <p14:creationId xmlns:p14="http://schemas.microsoft.com/office/powerpoint/2010/main" val="25062161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t>Philadelphia Internships</a:t>
            </a:r>
          </a:p>
        </p:txBody>
      </p:sp>
      <p:sp>
        <p:nvSpPr>
          <p:cNvPr id="3" name="Content Placeholder 2"/>
          <p:cNvSpPr>
            <a:spLocks noGrp="1"/>
          </p:cNvSpPr>
          <p:nvPr>
            <p:ph idx="1"/>
          </p:nvPr>
        </p:nvSpPr>
        <p:spPr>
          <a:xfrm>
            <a:off x="1" y="1761564"/>
            <a:ext cx="9144000" cy="4789791"/>
          </a:xfrm>
        </p:spPr>
        <p:txBody>
          <a:bodyPr>
            <a:normAutofit fontScale="92500" lnSpcReduction="10000"/>
          </a:bodyPr>
          <a:lstStyle/>
          <a:p>
            <a:pPr>
              <a:spcBef>
                <a:spcPts val="0"/>
              </a:spcBef>
            </a:pPr>
            <a:r>
              <a:rPr lang="en-US" dirty="0"/>
              <a:t>Lehigh County Adult Probation and Parole</a:t>
            </a:r>
          </a:p>
          <a:p>
            <a:pPr>
              <a:spcBef>
                <a:spcPts val="0"/>
              </a:spcBef>
            </a:pPr>
            <a:r>
              <a:rPr lang="en-US" dirty="0"/>
              <a:t>Montgomery County Adult Probation &amp; Parole </a:t>
            </a:r>
          </a:p>
          <a:p>
            <a:pPr>
              <a:spcBef>
                <a:spcPts val="0"/>
              </a:spcBef>
            </a:pPr>
            <a:r>
              <a:rPr lang="en-US" dirty="0"/>
              <a:t>Montgomery County Juvenile Probation (PA) </a:t>
            </a:r>
          </a:p>
          <a:p>
            <a:pPr>
              <a:spcBef>
                <a:spcPts val="0"/>
              </a:spcBef>
            </a:pPr>
            <a:r>
              <a:rPr lang="en-US" dirty="0"/>
              <a:t>Montgomery County Youth Center </a:t>
            </a:r>
          </a:p>
          <a:p>
            <a:pPr>
              <a:spcBef>
                <a:spcPts val="0"/>
              </a:spcBef>
            </a:pPr>
            <a:r>
              <a:rPr lang="en-US" dirty="0"/>
              <a:t>National Multiple Sclerosis Society - Greater Delaware Valley Chapter </a:t>
            </a:r>
          </a:p>
          <a:p>
            <a:pPr>
              <a:spcBef>
                <a:spcPts val="0"/>
              </a:spcBef>
            </a:pPr>
            <a:r>
              <a:rPr lang="en-US" dirty="0"/>
              <a:t>Northampton County Juvenile Probation Office </a:t>
            </a:r>
          </a:p>
          <a:p>
            <a:pPr>
              <a:spcBef>
                <a:spcPts val="0"/>
              </a:spcBef>
            </a:pPr>
            <a:r>
              <a:rPr lang="en-US" dirty="0" err="1"/>
              <a:t>NorthEast</a:t>
            </a:r>
            <a:r>
              <a:rPr lang="en-US" dirty="0"/>
              <a:t> Treatment Centers </a:t>
            </a:r>
          </a:p>
          <a:p>
            <a:pPr>
              <a:spcBef>
                <a:spcPts val="0"/>
              </a:spcBef>
            </a:pPr>
            <a:r>
              <a:rPr lang="en-US" dirty="0"/>
              <a:t>Northwest Victim Services</a:t>
            </a:r>
          </a:p>
          <a:p>
            <a:pPr>
              <a:spcBef>
                <a:spcPts val="0"/>
              </a:spcBef>
            </a:pPr>
            <a:r>
              <a:rPr lang="en-US" dirty="0"/>
              <a:t>PA Coalition Against Domestic Violence </a:t>
            </a:r>
          </a:p>
          <a:p>
            <a:pPr>
              <a:spcBef>
                <a:spcPts val="0"/>
              </a:spcBef>
            </a:pPr>
            <a:r>
              <a:rPr lang="en-US" dirty="0"/>
              <a:t>PA State Correctional Institute (SCI) - Chester </a:t>
            </a:r>
          </a:p>
          <a:p>
            <a:pPr>
              <a:spcBef>
                <a:spcPts val="0"/>
              </a:spcBef>
            </a:pPr>
            <a:r>
              <a:rPr lang="en-US" dirty="0" smtClean="0"/>
              <a:t>Philadelphia </a:t>
            </a:r>
            <a:r>
              <a:rPr lang="en-US" dirty="0"/>
              <a:t>County Adult Probation and Parole Department </a:t>
            </a:r>
          </a:p>
          <a:p>
            <a:pPr>
              <a:spcBef>
                <a:spcPts val="0"/>
              </a:spcBef>
            </a:pPr>
            <a:r>
              <a:rPr lang="en-US" dirty="0"/>
              <a:t>Philadelphia Freedom Valley YMCA </a:t>
            </a:r>
          </a:p>
          <a:p>
            <a:pPr>
              <a:spcBef>
                <a:spcPts val="0"/>
              </a:spcBef>
            </a:pPr>
            <a:r>
              <a:rPr lang="en-US" dirty="0"/>
              <a:t>RHD </a:t>
            </a:r>
            <a:r>
              <a:rPr lang="en-US" dirty="0" err="1"/>
              <a:t>Fasst</a:t>
            </a:r>
            <a:r>
              <a:rPr lang="en-US" dirty="0"/>
              <a:t> Connection</a:t>
            </a:r>
          </a:p>
          <a:p>
            <a:pPr>
              <a:spcBef>
                <a:spcPts val="0"/>
              </a:spcBef>
            </a:pPr>
            <a:r>
              <a:rPr lang="en-US" dirty="0"/>
              <a:t>YMCA Columbia North Branch </a:t>
            </a:r>
          </a:p>
          <a:p>
            <a:pPr>
              <a:spcBef>
                <a:spcPts val="0"/>
              </a:spcBef>
            </a:pPr>
            <a:r>
              <a:rPr lang="en-US" dirty="0"/>
              <a:t>YMCA of Reading and Berks County </a:t>
            </a:r>
          </a:p>
          <a:p>
            <a:pPr>
              <a:spcBef>
                <a:spcPts val="0"/>
              </a:spcBef>
            </a:pPr>
            <a:r>
              <a:rPr lang="en-US" dirty="0"/>
              <a:t>Youth Outreach Adolescent Community Awareness </a:t>
            </a:r>
          </a:p>
          <a:p>
            <a:endParaRPr lang="en-US" dirty="0"/>
          </a:p>
        </p:txBody>
      </p:sp>
    </p:spTree>
    <p:extLst>
      <p:ext uri="{BB962C8B-B14F-4D97-AF65-F5344CB8AC3E}">
        <p14:creationId xmlns:p14="http://schemas.microsoft.com/office/powerpoint/2010/main" val="38748634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t>Research and Grant Opportunities</a:t>
            </a:r>
            <a:endParaRPr lang="en-US" sz="3200" dirty="0"/>
          </a:p>
        </p:txBody>
      </p:sp>
      <p:sp>
        <p:nvSpPr>
          <p:cNvPr id="3" name="Content Placeholder 2"/>
          <p:cNvSpPr>
            <a:spLocks noGrp="1"/>
          </p:cNvSpPr>
          <p:nvPr>
            <p:ph idx="1"/>
          </p:nvPr>
        </p:nvSpPr>
        <p:spPr/>
        <p:txBody>
          <a:bodyPr>
            <a:normAutofit/>
          </a:bodyPr>
          <a:lstStyle/>
          <a:p>
            <a:r>
              <a:rPr lang="en-US" sz="2400" b="1" dirty="0" smtClean="0"/>
              <a:t>Research Assistant-</a:t>
            </a:r>
            <a:r>
              <a:rPr lang="en-US" sz="2000" dirty="0"/>
              <a:t> </a:t>
            </a:r>
            <a:r>
              <a:rPr lang="en-US" sz="2000" dirty="0" smtClean="0"/>
              <a:t>Positions available are based upon faculty need and available funding. </a:t>
            </a:r>
            <a:endParaRPr lang="en-US" sz="2400" b="1" dirty="0" smtClean="0"/>
          </a:p>
          <a:p>
            <a:r>
              <a:rPr lang="en-US" b="1" dirty="0" smtClean="0"/>
              <a:t>URSCA</a:t>
            </a:r>
            <a:r>
              <a:rPr lang="en-US" dirty="0" smtClean="0"/>
              <a:t>(Undergraduate Research, Scholarly, and Creative Activity) Faculty mentored summer research that includes part time and full time stipend support. </a:t>
            </a:r>
            <a:r>
              <a:rPr lang="en-US" dirty="0" smtClean="0">
                <a:hlinkClick r:id="rId2"/>
              </a:rPr>
              <a:t>www.intranet.bloomu.edu/ursca</a:t>
            </a:r>
            <a:endParaRPr lang="en-US" dirty="0" smtClean="0"/>
          </a:p>
          <a:p>
            <a:r>
              <a:rPr lang="en-US" sz="2400" b="1" dirty="0" smtClean="0"/>
              <a:t>PEG </a:t>
            </a:r>
            <a:r>
              <a:rPr lang="en-US" dirty="0" smtClean="0"/>
              <a:t>(Professional Experience Grant): Faculty mentored research, academic internships, study abroad, creative performance activities, service projects and attending a professional conference are considered. </a:t>
            </a:r>
            <a:r>
              <a:rPr lang="en-US" dirty="0" smtClean="0">
                <a:hlinkClick r:id="rId3"/>
              </a:rPr>
              <a:t>www.intranet.bloomu.edu/professionalu-grant</a:t>
            </a:r>
            <a:endParaRPr lang="en-US" dirty="0" smtClean="0"/>
          </a:p>
          <a:p>
            <a:endParaRPr lang="en-US" dirty="0" smtClean="0"/>
          </a:p>
          <a:p>
            <a:endParaRPr lang="en-US" dirty="0"/>
          </a:p>
        </p:txBody>
      </p:sp>
    </p:spTree>
    <p:extLst>
      <p:ext uri="{BB962C8B-B14F-4D97-AF65-F5344CB8AC3E}">
        <p14:creationId xmlns:p14="http://schemas.microsoft.com/office/powerpoint/2010/main" val="3381776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Harrisburg Internship Semester (THIS)</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If you are interested in public policy, THIS, provides a semester long internship at the Pennsylvania State Capitol with policy makers and leaders. </a:t>
            </a:r>
          </a:p>
          <a:p>
            <a:r>
              <a:rPr lang="en-US" dirty="0" smtClean="0"/>
              <a:t>What you can expect:</a:t>
            </a:r>
          </a:p>
          <a:p>
            <a:pPr lvl="1"/>
            <a:r>
              <a:rPr lang="en-US" dirty="0"/>
              <a:t>15 credits toward your major</a:t>
            </a:r>
          </a:p>
          <a:p>
            <a:pPr lvl="1"/>
            <a:r>
              <a:rPr lang="en-US" dirty="0"/>
              <a:t>A $4000 stipend to assist with living expenses</a:t>
            </a:r>
          </a:p>
          <a:p>
            <a:pPr lvl="1"/>
            <a:r>
              <a:rPr lang="en-US" dirty="0"/>
              <a:t>To reside in Harrisburg with other students with similar career interests and make connections to last a lifetime</a:t>
            </a:r>
          </a:p>
          <a:p>
            <a:pPr lvl="1"/>
            <a:r>
              <a:rPr lang="en-US" dirty="0"/>
              <a:t>To learn more about public policy</a:t>
            </a:r>
          </a:p>
          <a:p>
            <a:pPr lvl="1"/>
            <a:r>
              <a:rPr lang="en-US" dirty="0"/>
              <a:t>Enhanced research, writing, speech, and program design and evaluation skills</a:t>
            </a:r>
          </a:p>
          <a:p>
            <a:pPr lvl="1"/>
            <a:endParaRPr lang="en-US" dirty="0" smtClean="0"/>
          </a:p>
          <a:p>
            <a:r>
              <a:rPr lang="en-US" dirty="0" smtClean="0"/>
              <a:t>Speak with Dr. Erdley-</a:t>
            </a:r>
            <a:r>
              <a:rPr lang="en-US" dirty="0" err="1" smtClean="0"/>
              <a:t>Kass</a:t>
            </a:r>
            <a:r>
              <a:rPr lang="en-US" dirty="0" smtClean="0"/>
              <a:t> if you are interested and review additional information at </a:t>
            </a:r>
            <a:r>
              <a:rPr lang="en-US" dirty="0" smtClean="0">
                <a:hlinkClick r:id="rId2"/>
              </a:rPr>
              <a:t>www.passhe.edu/inside/ASA/THIS</a:t>
            </a:r>
            <a:endParaRPr lang="en-US" dirty="0" smtClean="0"/>
          </a:p>
          <a:p>
            <a:endParaRPr lang="en-US" dirty="0" smtClean="0"/>
          </a:p>
        </p:txBody>
      </p:sp>
    </p:spTree>
    <p:extLst>
      <p:ext uri="{BB962C8B-B14F-4D97-AF65-F5344CB8AC3E}">
        <p14:creationId xmlns:p14="http://schemas.microsoft.com/office/powerpoint/2010/main" val="12989702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800" dirty="0" smtClean="0"/>
              <a:t>Child Welfare Education for Baccalaureates (CWEB)</a:t>
            </a:r>
            <a:endParaRPr lang="en-US" sz="4800" dirty="0"/>
          </a:p>
        </p:txBody>
      </p:sp>
      <p:sp>
        <p:nvSpPr>
          <p:cNvPr id="3" name="Content Placeholder 2"/>
          <p:cNvSpPr>
            <a:spLocks noGrp="1"/>
          </p:cNvSpPr>
          <p:nvPr>
            <p:ph idx="1"/>
          </p:nvPr>
        </p:nvSpPr>
        <p:spPr>
          <a:xfrm>
            <a:off x="0" y="1443790"/>
            <a:ext cx="9143999" cy="5414210"/>
          </a:xfrm>
        </p:spPr>
        <p:txBody>
          <a:bodyPr>
            <a:normAutofit lnSpcReduction="10000"/>
          </a:bodyPr>
          <a:lstStyle/>
          <a:p>
            <a:r>
              <a:rPr lang="en-US" dirty="0" smtClean="0"/>
              <a:t>The CWEB program is a cooperative effort among the US Administration for Children and Families and the PA DHS, and the 15 undergraduate  social work degree programs in PA accredited by CSWE. </a:t>
            </a:r>
          </a:p>
          <a:p>
            <a:r>
              <a:rPr lang="en-US" dirty="0" smtClean="0"/>
              <a:t>The goal of CWEB is to strengthen public child welfare services in PA by providing educational opportunities for social work undergraduates preparing for employment in one of the 67 PA public child welfare agencies.</a:t>
            </a:r>
          </a:p>
          <a:p>
            <a:r>
              <a:rPr lang="en-US" dirty="0" smtClean="0"/>
              <a:t>Students qualified for this program </a:t>
            </a:r>
            <a:r>
              <a:rPr lang="en-US" b="1" dirty="0" smtClean="0">
                <a:solidFill>
                  <a:schemeClr val="tx1"/>
                </a:solidFill>
              </a:rPr>
              <a:t>must be a junior in one of the 15 </a:t>
            </a:r>
            <a:r>
              <a:rPr lang="en-US" dirty="0" smtClean="0"/>
              <a:t>accredited social work programs and have a sincere interest in child welfare studies; a satisfactory GPA and a recommendation from a social work faculty member.</a:t>
            </a:r>
          </a:p>
          <a:p>
            <a:r>
              <a:rPr lang="en-US" dirty="0"/>
              <a:t>Accepted students receive between 500 and 975 hours of extensive training between 1-2 semesters their senior year. </a:t>
            </a:r>
          </a:p>
          <a:p>
            <a:endParaRPr lang="en-US" dirty="0"/>
          </a:p>
        </p:txBody>
      </p:sp>
    </p:spTree>
    <p:extLst>
      <p:ext uri="{BB962C8B-B14F-4D97-AF65-F5344CB8AC3E}">
        <p14:creationId xmlns:p14="http://schemas.microsoft.com/office/powerpoint/2010/main" val="5603352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to apply for CWEB</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Meet with Dr. Erdley-</a:t>
            </a:r>
            <a:r>
              <a:rPr lang="en-US" dirty="0" err="1" smtClean="0"/>
              <a:t>Kass</a:t>
            </a:r>
            <a:r>
              <a:rPr lang="en-US" dirty="0" smtClean="0"/>
              <a:t> to confirm your interest and fit for the program.</a:t>
            </a:r>
          </a:p>
          <a:p>
            <a:r>
              <a:rPr lang="en-US" dirty="0" smtClean="0"/>
              <a:t>Review the CWEB manual and Informational video found at </a:t>
            </a:r>
            <a:r>
              <a:rPr lang="en-US" dirty="0" smtClean="0">
                <a:hlinkClick r:id="rId2"/>
              </a:rPr>
              <a:t>www.socialwork.pitt.edu/researchtraining/child-welfare</a:t>
            </a:r>
            <a:r>
              <a:rPr lang="en-US" dirty="0" smtClean="0"/>
              <a:t> programs/child-welfare-education-baccalaureates (this can also be found on the BU social work website)</a:t>
            </a:r>
          </a:p>
          <a:p>
            <a:r>
              <a:rPr lang="en-US" dirty="0" smtClean="0"/>
              <a:t>Be prepared to submit the following with your application: Current resume, faculty recommendation, academic transcripts, current driver’s license, personal statement</a:t>
            </a:r>
          </a:p>
          <a:p>
            <a:r>
              <a:rPr lang="en-US" sz="2600" b="1" dirty="0" smtClean="0">
                <a:solidFill>
                  <a:srgbClr val="000000"/>
                </a:solidFill>
              </a:rPr>
              <a:t>Benefits of CWEB</a:t>
            </a:r>
            <a:r>
              <a:rPr lang="en-US" sz="2600" dirty="0" smtClean="0">
                <a:solidFill>
                  <a:srgbClr val="000000"/>
                </a:solidFill>
              </a:rPr>
              <a:t>:</a:t>
            </a:r>
            <a:r>
              <a:rPr lang="en-US" sz="2600" dirty="0" smtClean="0">
                <a:solidFill>
                  <a:srgbClr val="FF0000"/>
                </a:solidFill>
              </a:rPr>
              <a:t> </a:t>
            </a:r>
            <a:r>
              <a:rPr lang="en-US" dirty="0" smtClean="0"/>
              <a:t>Extensive training, Educational Stipend and Tuition Benefits, Employment in a child welfare agency upon completion of the CWEB internship. </a:t>
            </a:r>
          </a:p>
          <a:p>
            <a:endParaRPr lang="en-US" dirty="0"/>
          </a:p>
        </p:txBody>
      </p:sp>
    </p:spTree>
    <p:extLst>
      <p:ext uri="{BB962C8B-B14F-4D97-AF65-F5344CB8AC3E}">
        <p14:creationId xmlns:p14="http://schemas.microsoft.com/office/powerpoint/2010/main" val="38070383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98348" y="1371599"/>
            <a:ext cx="8147304" cy="2796935"/>
          </a:xfrm>
        </p:spPr>
        <p:txBody>
          <a:bodyPr>
            <a:normAutofit/>
          </a:bodyPr>
          <a:lstStyle/>
          <a:p>
            <a:r>
              <a:rPr lang="en-US" dirty="0" smtClean="0"/>
              <a:t>Internships Completed 2017-2019</a:t>
            </a:r>
            <a:endParaRPr lang="en-US" dirty="0"/>
          </a:p>
        </p:txBody>
      </p:sp>
    </p:spTree>
    <p:extLst>
      <p:ext uri="{BB962C8B-B14F-4D97-AF65-F5344CB8AC3E}">
        <p14:creationId xmlns:p14="http://schemas.microsoft.com/office/powerpoint/2010/main" val="88599905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94130"/>
            <a:ext cx="8147051" cy="612956"/>
          </a:xfrm>
        </p:spPr>
        <p:txBody>
          <a:bodyPr/>
          <a:lstStyle/>
          <a:p>
            <a:r>
              <a:rPr lang="en-US" sz="3600" dirty="0" smtClean="0"/>
              <a:t>Children and Families/ Schools</a:t>
            </a:r>
            <a:endParaRPr lang="en-US" sz="3600" dirty="0"/>
          </a:p>
        </p:txBody>
      </p:sp>
      <p:sp>
        <p:nvSpPr>
          <p:cNvPr id="3" name="Content Placeholder 2"/>
          <p:cNvSpPr>
            <a:spLocks noGrp="1"/>
          </p:cNvSpPr>
          <p:nvPr>
            <p:ph idx="1"/>
          </p:nvPr>
        </p:nvSpPr>
        <p:spPr>
          <a:xfrm>
            <a:off x="230901" y="981260"/>
            <a:ext cx="8414626" cy="5757689"/>
          </a:xfrm>
        </p:spPr>
        <p:txBody>
          <a:bodyPr>
            <a:normAutofit/>
          </a:bodyPr>
          <a:lstStyle/>
          <a:p>
            <a:pPr lvl="1"/>
            <a:r>
              <a:rPr lang="en-US" dirty="0" smtClean="0"/>
              <a:t>ADERS, </a:t>
            </a:r>
            <a:r>
              <a:rPr lang="en-US" dirty="0" err="1" smtClean="0"/>
              <a:t>Inc</a:t>
            </a:r>
            <a:r>
              <a:rPr lang="en-US" dirty="0" smtClean="0"/>
              <a:t> (Autism)Montoursville (570-523-6787)</a:t>
            </a:r>
          </a:p>
          <a:p>
            <a:pPr lvl="1"/>
            <a:r>
              <a:rPr lang="en-US" dirty="0" smtClean="0"/>
              <a:t>Behavioral </a:t>
            </a:r>
            <a:r>
              <a:rPr lang="en-US" dirty="0"/>
              <a:t>Health Services, </a:t>
            </a:r>
            <a:r>
              <a:rPr lang="en-US" dirty="0" err="1" smtClean="0"/>
              <a:t>Inc</a:t>
            </a:r>
            <a:r>
              <a:rPr lang="en-US" dirty="0" smtClean="0"/>
              <a:t>: Danville </a:t>
            </a:r>
            <a:r>
              <a:rPr lang="en-US" dirty="0"/>
              <a:t>(570-275-1380)</a:t>
            </a:r>
          </a:p>
          <a:p>
            <a:pPr lvl="1"/>
            <a:r>
              <a:rPr lang="en-US" dirty="0"/>
              <a:t>Bloomsburg University Trio Upward Bound (570-389-4272 )</a:t>
            </a:r>
          </a:p>
          <a:p>
            <a:pPr lvl="1"/>
            <a:r>
              <a:rPr lang="en-US" dirty="0"/>
              <a:t>Boys and Girls Club </a:t>
            </a:r>
            <a:r>
              <a:rPr lang="en-US" dirty="0" smtClean="0"/>
              <a:t>Philadelphia (215-438-7394)</a:t>
            </a:r>
            <a:endParaRPr lang="en-US" dirty="0"/>
          </a:p>
          <a:p>
            <a:pPr lvl="1"/>
            <a:r>
              <a:rPr lang="en-US" dirty="0" smtClean="0"/>
              <a:t>Bucks </a:t>
            </a:r>
            <a:r>
              <a:rPr lang="en-US" dirty="0"/>
              <a:t>County Children and </a:t>
            </a:r>
            <a:r>
              <a:rPr lang="en-US" dirty="0" smtClean="0"/>
              <a:t>Youth (215-348-6900)</a:t>
            </a:r>
          </a:p>
          <a:p>
            <a:pPr lvl="1"/>
            <a:r>
              <a:rPr lang="en-US" dirty="0" smtClean="0"/>
              <a:t>Bucks </a:t>
            </a:r>
            <a:r>
              <a:rPr lang="en-US" dirty="0"/>
              <a:t>County Intermediate Unit (215-348-2940</a:t>
            </a:r>
            <a:r>
              <a:rPr lang="en-US" dirty="0" smtClean="0"/>
              <a:t>)</a:t>
            </a:r>
          </a:p>
          <a:p>
            <a:pPr lvl="1"/>
            <a:r>
              <a:rPr lang="en-US" dirty="0"/>
              <a:t>Clear Vision </a:t>
            </a:r>
            <a:r>
              <a:rPr lang="en-US" dirty="0" smtClean="0"/>
              <a:t>Residential: </a:t>
            </a:r>
            <a:r>
              <a:rPr lang="en-US" dirty="0"/>
              <a:t>Montgomery PA (570-547-2810)</a:t>
            </a:r>
          </a:p>
          <a:p>
            <a:pPr lvl="1"/>
            <a:r>
              <a:rPr lang="en-US" dirty="0" smtClean="0"/>
              <a:t>Columbia </a:t>
            </a:r>
            <a:r>
              <a:rPr lang="en-US" dirty="0"/>
              <a:t>County Family Center (570-387-9086</a:t>
            </a:r>
            <a:r>
              <a:rPr lang="en-US" dirty="0" smtClean="0"/>
              <a:t>)</a:t>
            </a:r>
            <a:endParaRPr lang="en-US" dirty="0"/>
          </a:p>
          <a:p>
            <a:pPr lvl="1"/>
            <a:r>
              <a:rPr lang="en-US" dirty="0" smtClean="0"/>
              <a:t>Central </a:t>
            </a:r>
            <a:r>
              <a:rPr lang="en-US" dirty="0"/>
              <a:t>Columbia School </a:t>
            </a:r>
            <a:r>
              <a:rPr lang="en-US" dirty="0" smtClean="0"/>
              <a:t>District (</a:t>
            </a:r>
            <a:r>
              <a:rPr lang="en-US" dirty="0"/>
              <a:t>570</a:t>
            </a:r>
            <a:r>
              <a:rPr lang="en-US" dirty="0" smtClean="0"/>
              <a:t>-784</a:t>
            </a:r>
            <a:r>
              <a:rPr lang="en-US" dirty="0"/>
              <a:t>-</a:t>
            </a:r>
            <a:r>
              <a:rPr lang="en-US" dirty="0" smtClean="0"/>
              <a:t>2850)</a:t>
            </a:r>
            <a:endParaRPr lang="en-US" dirty="0"/>
          </a:p>
          <a:p>
            <a:pPr lvl="1"/>
            <a:r>
              <a:rPr lang="en-US" dirty="0" smtClean="0"/>
              <a:t>Diversified Treatment Associates (DTA) (570-437-9145)</a:t>
            </a:r>
          </a:p>
          <a:p>
            <a:pPr lvl="1"/>
            <a:r>
              <a:rPr lang="en-US" dirty="0"/>
              <a:t>Families United Network, </a:t>
            </a:r>
            <a:r>
              <a:rPr lang="en-US" dirty="0" err="1"/>
              <a:t>Inc</a:t>
            </a:r>
            <a:r>
              <a:rPr lang="en-US" dirty="0"/>
              <a:t>: Montoursville (570-651-9016)</a:t>
            </a:r>
          </a:p>
          <a:p>
            <a:pPr lvl="1"/>
            <a:r>
              <a:rPr lang="en-US" dirty="0" smtClean="0"/>
              <a:t>Hazleton Children and Youth (570-826-8710)</a:t>
            </a:r>
          </a:p>
          <a:p>
            <a:pPr lvl="1"/>
            <a:r>
              <a:rPr lang="en-US" dirty="0" smtClean="0"/>
              <a:t>Head Start –Bloomsburg ( 570-784-8570); Danville (271-3268)</a:t>
            </a:r>
          </a:p>
          <a:p>
            <a:pPr lvl="1"/>
            <a:endParaRPr lang="en-US" dirty="0"/>
          </a:p>
          <a:p>
            <a:pPr lvl="1"/>
            <a:endParaRPr lang="en-US" dirty="0"/>
          </a:p>
          <a:p>
            <a:endParaRPr lang="en-US" dirty="0"/>
          </a:p>
        </p:txBody>
      </p:sp>
    </p:spTree>
    <p:extLst>
      <p:ext uri="{BB962C8B-B14F-4D97-AF65-F5344CB8AC3E}">
        <p14:creationId xmlns:p14="http://schemas.microsoft.com/office/powerpoint/2010/main" val="92947032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98475" y="245315"/>
            <a:ext cx="8147051" cy="5880848"/>
          </a:xfrm>
        </p:spPr>
        <p:txBody>
          <a:bodyPr>
            <a:normAutofit/>
          </a:bodyPr>
          <a:lstStyle/>
          <a:p>
            <a:pPr lvl="1"/>
            <a:r>
              <a:rPr lang="en-US" dirty="0"/>
              <a:t>Institute for the Development of African American Youth (IDAAY): Philadelphia (215-235-9110)</a:t>
            </a:r>
          </a:p>
          <a:p>
            <a:pPr lvl="1"/>
            <a:r>
              <a:rPr lang="en-US" dirty="0"/>
              <a:t>Kidspeace: Danville (570-271-0590)</a:t>
            </a:r>
          </a:p>
          <a:p>
            <a:pPr lvl="1"/>
            <a:r>
              <a:rPr lang="en-US" dirty="0" smtClean="0"/>
              <a:t>Lewisburg </a:t>
            </a:r>
            <a:r>
              <a:rPr lang="en-US" dirty="0"/>
              <a:t>High School (570-522-3223)</a:t>
            </a:r>
          </a:p>
          <a:p>
            <a:pPr lvl="1"/>
            <a:r>
              <a:rPr lang="en-US" dirty="0"/>
              <a:t>Millville School District (570-784-8040)</a:t>
            </a:r>
          </a:p>
          <a:p>
            <a:pPr lvl="1"/>
            <a:r>
              <a:rPr lang="en-US" dirty="0" smtClean="0"/>
              <a:t>New </a:t>
            </a:r>
            <a:r>
              <a:rPr lang="en-US" dirty="0"/>
              <a:t>Story Selinsgrove (</a:t>
            </a:r>
            <a:r>
              <a:rPr lang="en-US" dirty="0">
                <a:solidFill>
                  <a:srgbClr val="000000"/>
                </a:solidFill>
                <a:latin typeface="Times New Roman"/>
                <a:ea typeface="Calibri"/>
                <a:cs typeface="Times New Roman"/>
              </a:rPr>
              <a:t>570-884-3615</a:t>
            </a:r>
            <a:r>
              <a:rPr lang="en-US" dirty="0">
                <a:latin typeface="Times New Roman"/>
                <a:cs typeface="Times New Roman"/>
              </a:rPr>
              <a:t> </a:t>
            </a:r>
            <a:r>
              <a:rPr lang="en-US" dirty="0"/>
              <a:t>) Berwick</a:t>
            </a:r>
          </a:p>
          <a:p>
            <a:pPr lvl="1"/>
            <a:r>
              <a:rPr lang="en-US" dirty="0"/>
              <a:t>Montour County Children and Youth (570-271-3050)</a:t>
            </a:r>
          </a:p>
          <a:p>
            <a:pPr lvl="1"/>
            <a:r>
              <a:rPr lang="en-US" dirty="0" smtClean="0"/>
              <a:t>Northampton </a:t>
            </a:r>
            <a:r>
              <a:rPr lang="en-US" dirty="0"/>
              <a:t>County Children and Youth  (610-762-4380) </a:t>
            </a:r>
          </a:p>
          <a:p>
            <a:pPr lvl="1"/>
            <a:r>
              <a:rPr lang="en-US" dirty="0"/>
              <a:t>Northumberland County Children and Youth(570-988-4237</a:t>
            </a:r>
            <a:r>
              <a:rPr lang="en-US" dirty="0" smtClean="0"/>
              <a:t>)</a:t>
            </a:r>
          </a:p>
          <a:p>
            <a:pPr lvl="1"/>
            <a:r>
              <a:rPr lang="en-US" dirty="0" smtClean="0"/>
              <a:t>Shamokin Area School District (570-648-5731)</a:t>
            </a:r>
          </a:p>
          <a:p>
            <a:pPr lvl="1"/>
            <a:r>
              <a:rPr lang="en-US" dirty="0" smtClean="0"/>
              <a:t>Snyder County Children and Youth (570-374-4570)</a:t>
            </a:r>
          </a:p>
          <a:p>
            <a:pPr lvl="1"/>
            <a:r>
              <a:rPr lang="en-US" dirty="0" smtClean="0"/>
              <a:t>Southern </a:t>
            </a:r>
            <a:r>
              <a:rPr lang="en-US" dirty="0"/>
              <a:t>Columbia School District(570-356-4301</a:t>
            </a:r>
            <a:r>
              <a:rPr lang="en-US" dirty="0" smtClean="0"/>
              <a:t>)</a:t>
            </a:r>
          </a:p>
          <a:p>
            <a:pPr lvl="1"/>
            <a:r>
              <a:rPr lang="en-US" dirty="0" smtClean="0"/>
              <a:t>Sullivan County Children and Youth (570-928-0307)</a:t>
            </a:r>
          </a:p>
          <a:p>
            <a:pPr lvl="1"/>
            <a:r>
              <a:rPr lang="en-US" dirty="0" smtClean="0"/>
              <a:t>Valley Youth House: Philadelphia (215-925-3180)</a:t>
            </a:r>
          </a:p>
          <a:p>
            <a:pPr lvl="1"/>
            <a:endParaRPr lang="en-US" dirty="0"/>
          </a:p>
          <a:p>
            <a:endParaRPr lang="en-US" dirty="0" smtClean="0"/>
          </a:p>
          <a:p>
            <a:endParaRPr lang="en-US" dirty="0"/>
          </a:p>
        </p:txBody>
      </p:sp>
    </p:spTree>
    <p:extLst>
      <p:ext uri="{BB962C8B-B14F-4D97-AF65-F5344CB8AC3E}">
        <p14:creationId xmlns:p14="http://schemas.microsoft.com/office/powerpoint/2010/main" val="18050104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half" idx="1"/>
          </p:nvPr>
        </p:nvSpPr>
        <p:spPr/>
        <p:txBody>
          <a:bodyPr>
            <a:normAutofit fontScale="85000" lnSpcReduction="20000"/>
          </a:bodyPr>
          <a:lstStyle/>
          <a:p>
            <a:r>
              <a:rPr lang="en-US" dirty="0"/>
              <a:t>Columbia County Drug Court (570-389-5670)</a:t>
            </a:r>
          </a:p>
          <a:p>
            <a:r>
              <a:rPr lang="en-US" dirty="0"/>
              <a:t>Genesis House: Danville (215-784-4073)</a:t>
            </a:r>
          </a:p>
          <a:p>
            <a:r>
              <a:rPr lang="en-US" dirty="0"/>
              <a:t>Banyan/</a:t>
            </a:r>
            <a:r>
              <a:rPr lang="en-US" dirty="0" err="1"/>
              <a:t>Clearbrook</a:t>
            </a:r>
            <a:r>
              <a:rPr lang="en-US" dirty="0"/>
              <a:t> Treatment Centers: Pottsville (570-341-8145)</a:t>
            </a:r>
          </a:p>
          <a:p>
            <a:r>
              <a:rPr lang="en-US" dirty="0" err="1"/>
              <a:t>Guadenzia</a:t>
            </a:r>
            <a:r>
              <a:rPr lang="en-US" dirty="0"/>
              <a:t>: Berwick PA (570-752-2985</a:t>
            </a:r>
            <a:r>
              <a:rPr lang="en-US" dirty="0" smtClean="0"/>
              <a:t>)</a:t>
            </a:r>
          </a:p>
          <a:p>
            <a:r>
              <a:rPr lang="en-US" dirty="0" smtClean="0"/>
              <a:t>DAWN (BU Campus)</a:t>
            </a:r>
            <a:endParaRPr lang="en-US" dirty="0"/>
          </a:p>
          <a:p>
            <a:endParaRPr lang="en-US" dirty="0" smtClean="0"/>
          </a:p>
          <a:p>
            <a:endParaRPr lang="en-US" dirty="0"/>
          </a:p>
        </p:txBody>
      </p:sp>
      <p:sp>
        <p:nvSpPr>
          <p:cNvPr id="4" name="Text Placeholder 3"/>
          <p:cNvSpPr>
            <a:spLocks noGrp="1"/>
          </p:cNvSpPr>
          <p:nvPr>
            <p:ph sz="half" idx="2"/>
          </p:nvPr>
        </p:nvSpPr>
        <p:spPr/>
        <p:txBody>
          <a:bodyPr>
            <a:normAutofit fontScale="85000" lnSpcReduction="20000"/>
          </a:bodyPr>
          <a:lstStyle/>
          <a:p>
            <a:r>
              <a:rPr lang="en-US" dirty="0"/>
              <a:t>Danville State Hospital (570-849-2044)</a:t>
            </a:r>
          </a:p>
          <a:p>
            <a:r>
              <a:rPr lang="en-US" dirty="0"/>
              <a:t>CMSU (Columbia, Montour, Snyder and Union County</a:t>
            </a:r>
            <a:r>
              <a:rPr lang="en-US" dirty="0" smtClean="0"/>
              <a:t>) (570-275-5422)</a:t>
            </a:r>
            <a:endParaRPr lang="en-US" dirty="0"/>
          </a:p>
          <a:p>
            <a:r>
              <a:rPr lang="en-US" dirty="0"/>
              <a:t>Concern Counseling (570-522-0990)</a:t>
            </a:r>
          </a:p>
          <a:p>
            <a:r>
              <a:rPr lang="en-US" dirty="0"/>
              <a:t>RHD-FASST Connections (Homelessness) (267-331-8164</a:t>
            </a:r>
            <a:r>
              <a:rPr lang="en-US" dirty="0" smtClean="0"/>
              <a:t>)</a:t>
            </a:r>
          </a:p>
          <a:p>
            <a:r>
              <a:rPr lang="en-US" dirty="0" smtClean="0"/>
              <a:t>EOS Therapeutic Riding Center: Bloomsburg ( 570-784-5445)</a:t>
            </a:r>
          </a:p>
          <a:p>
            <a:r>
              <a:rPr lang="en-US" dirty="0" smtClean="0"/>
              <a:t>Reaching Beyond Limits (ID): Kingston, PA (570-763-5026)</a:t>
            </a:r>
            <a:endParaRPr lang="en-US" dirty="0"/>
          </a:p>
          <a:p>
            <a:endParaRPr lang="en-US" dirty="0"/>
          </a:p>
        </p:txBody>
      </p:sp>
      <p:sp>
        <p:nvSpPr>
          <p:cNvPr id="10" name="Rectangle 9"/>
          <p:cNvSpPr/>
          <p:nvPr/>
        </p:nvSpPr>
        <p:spPr>
          <a:xfrm>
            <a:off x="498475" y="447340"/>
            <a:ext cx="3571137" cy="7359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Drug and Alcohol</a:t>
            </a:r>
            <a:endParaRPr lang="en-US" dirty="0"/>
          </a:p>
        </p:txBody>
      </p:sp>
      <p:sp>
        <p:nvSpPr>
          <p:cNvPr id="11" name="Rectangle 10"/>
          <p:cNvSpPr/>
          <p:nvPr/>
        </p:nvSpPr>
        <p:spPr>
          <a:xfrm>
            <a:off x="4978780" y="447340"/>
            <a:ext cx="3666745" cy="735946"/>
          </a:xfrm>
          <a:prstGeom prst="rect">
            <a:avLst/>
          </a:prstGeom>
        </p:spPr>
        <p:style>
          <a:lnRef idx="1">
            <a:schemeClr val="accent1"/>
          </a:lnRef>
          <a:fillRef idx="3">
            <a:schemeClr val="accent1"/>
          </a:fillRef>
          <a:effectRef idx="2">
            <a:schemeClr val="accent1"/>
          </a:effectRef>
          <a:fontRef idx="minor">
            <a:schemeClr val="lt1"/>
          </a:fontRef>
        </p:style>
        <p:txBody>
          <a:bodyPr rtlCol="0" anchor="ctr"/>
          <a:lstStyle/>
          <a:p>
            <a:pPr algn="ctr"/>
            <a:r>
              <a:rPr lang="en-US" dirty="0" smtClean="0"/>
              <a:t>Mental Health &amp; ID</a:t>
            </a:r>
            <a:endParaRPr lang="en-US" dirty="0"/>
          </a:p>
        </p:txBody>
      </p:sp>
    </p:spTree>
    <p:extLst>
      <p:ext uri="{BB962C8B-B14F-4D97-AF65-F5344CB8AC3E}">
        <p14:creationId xmlns:p14="http://schemas.microsoft.com/office/powerpoint/2010/main" val="32176347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Aging</a:t>
            </a:r>
            <a:endParaRPr lang="en-US" dirty="0"/>
          </a:p>
        </p:txBody>
      </p:sp>
      <p:sp>
        <p:nvSpPr>
          <p:cNvPr id="6" name="Content Placeholder 5"/>
          <p:cNvSpPr>
            <a:spLocks noGrp="1"/>
          </p:cNvSpPr>
          <p:nvPr>
            <p:ph idx="1"/>
          </p:nvPr>
        </p:nvSpPr>
        <p:spPr/>
        <p:txBody>
          <a:bodyPr/>
          <a:lstStyle/>
          <a:p>
            <a:pPr>
              <a:spcBef>
                <a:spcPts val="0"/>
              </a:spcBef>
            </a:pPr>
            <a:r>
              <a:rPr lang="en-US" dirty="0" smtClean="0"/>
              <a:t>Berwick Retirement Village ( 570-317-2210)</a:t>
            </a:r>
          </a:p>
          <a:p>
            <a:pPr>
              <a:spcBef>
                <a:spcPts val="0"/>
              </a:spcBef>
            </a:pPr>
            <a:r>
              <a:rPr lang="en-US" dirty="0" smtClean="0"/>
              <a:t>Bloomsburg Health Care Center (570-784-5930)</a:t>
            </a:r>
          </a:p>
          <a:p>
            <a:pPr>
              <a:spcBef>
                <a:spcPts val="0"/>
              </a:spcBef>
            </a:pPr>
            <a:r>
              <a:rPr lang="en-US" dirty="0" smtClean="0"/>
              <a:t>Columbia/Montour Aging Office (570-784-9272)</a:t>
            </a:r>
          </a:p>
          <a:p>
            <a:pPr>
              <a:spcBef>
                <a:spcPts val="0"/>
              </a:spcBef>
            </a:pPr>
            <a:r>
              <a:rPr lang="en-US" dirty="0" smtClean="0"/>
              <a:t>Columbia County Senior Centers (570- 784-9272)</a:t>
            </a:r>
          </a:p>
          <a:p>
            <a:pPr>
              <a:spcBef>
                <a:spcPts val="0"/>
              </a:spcBef>
            </a:pPr>
            <a:r>
              <a:rPr lang="en-US" dirty="0" err="1" smtClean="0"/>
              <a:t>Emmanual</a:t>
            </a:r>
            <a:r>
              <a:rPr lang="en-US" dirty="0" smtClean="0"/>
              <a:t> Nursing Home: Danville (570-275-6100)</a:t>
            </a:r>
          </a:p>
          <a:p>
            <a:pPr>
              <a:spcBef>
                <a:spcPts val="0"/>
              </a:spcBef>
            </a:pPr>
            <a:r>
              <a:rPr lang="en-US" dirty="0" err="1" smtClean="0"/>
              <a:t>Kreisher</a:t>
            </a:r>
            <a:r>
              <a:rPr lang="en-US" dirty="0" smtClean="0"/>
              <a:t> &amp; </a:t>
            </a:r>
            <a:r>
              <a:rPr lang="en-US" dirty="0" err="1" smtClean="0"/>
              <a:t>Gregorowicz</a:t>
            </a:r>
            <a:r>
              <a:rPr lang="en-US" dirty="0" smtClean="0"/>
              <a:t> Law: Bloomsburg (570-784-5211)</a:t>
            </a:r>
          </a:p>
          <a:p>
            <a:pPr>
              <a:spcBef>
                <a:spcPts val="0"/>
              </a:spcBef>
            </a:pPr>
            <a:r>
              <a:rPr lang="en-US" dirty="0" smtClean="0"/>
              <a:t>Northumberland County Aging Office (570-495-2395)</a:t>
            </a:r>
          </a:p>
          <a:p>
            <a:pPr>
              <a:spcBef>
                <a:spcPts val="0"/>
              </a:spcBef>
            </a:pPr>
            <a:r>
              <a:rPr lang="en-US" dirty="0" smtClean="0"/>
              <a:t>Snyder/Union Aging Office (570-524-2100) (374-5558)</a:t>
            </a:r>
          </a:p>
          <a:p>
            <a:pPr>
              <a:spcBef>
                <a:spcPts val="0"/>
              </a:spcBef>
            </a:pPr>
            <a:r>
              <a:rPr lang="en-US" dirty="0" smtClean="0"/>
              <a:t>The Gardens at Millville (570-458-5566)</a:t>
            </a:r>
          </a:p>
          <a:p>
            <a:pPr>
              <a:spcBef>
                <a:spcPts val="0"/>
              </a:spcBef>
            </a:pPr>
            <a:r>
              <a:rPr lang="en-US" dirty="0" smtClean="0"/>
              <a:t>Willow Valley Communities: Lancaster (717-464-6803)</a:t>
            </a:r>
          </a:p>
          <a:p>
            <a:pPr>
              <a:spcBef>
                <a:spcPts val="0"/>
              </a:spcBef>
            </a:pPr>
            <a:endParaRPr lang="en-US" dirty="0"/>
          </a:p>
        </p:txBody>
      </p:sp>
    </p:spTree>
    <p:extLst>
      <p:ext uri="{BB962C8B-B14F-4D97-AF65-F5344CB8AC3E}">
        <p14:creationId xmlns:p14="http://schemas.microsoft.com/office/powerpoint/2010/main" val="398218113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Mezzo/Macro and Community Based Internships</a:t>
            </a:r>
            <a:endParaRPr lang="en-US" sz="3600" dirty="0"/>
          </a:p>
        </p:txBody>
      </p:sp>
      <p:sp>
        <p:nvSpPr>
          <p:cNvPr id="3" name="Content Placeholder 2"/>
          <p:cNvSpPr>
            <a:spLocks noGrp="1"/>
          </p:cNvSpPr>
          <p:nvPr>
            <p:ph idx="1"/>
          </p:nvPr>
        </p:nvSpPr>
        <p:spPr/>
        <p:txBody>
          <a:bodyPr/>
          <a:lstStyle/>
          <a:p>
            <a:pPr>
              <a:spcBef>
                <a:spcPts val="0"/>
              </a:spcBef>
            </a:pPr>
            <a:r>
              <a:rPr lang="en-US" dirty="0" smtClean="0"/>
              <a:t>AGAPE: Bloomsburg (570-317-2210)</a:t>
            </a:r>
          </a:p>
          <a:p>
            <a:pPr>
              <a:spcBef>
                <a:spcPts val="0"/>
              </a:spcBef>
            </a:pPr>
            <a:r>
              <a:rPr lang="en-US" dirty="0"/>
              <a:t>BU Center For Community Research</a:t>
            </a:r>
          </a:p>
          <a:p>
            <a:pPr>
              <a:spcBef>
                <a:spcPts val="0"/>
              </a:spcBef>
            </a:pPr>
            <a:r>
              <a:rPr lang="en-US" dirty="0"/>
              <a:t>Columbia County Victim Witness Coordinator</a:t>
            </a:r>
          </a:p>
          <a:p>
            <a:pPr>
              <a:spcBef>
                <a:spcPts val="0"/>
              </a:spcBef>
            </a:pPr>
            <a:r>
              <a:rPr lang="en-US" dirty="0" smtClean="0"/>
              <a:t>CommUnity Zone Lewisburg PA (570-238-1818)</a:t>
            </a:r>
          </a:p>
          <a:p>
            <a:pPr>
              <a:spcBef>
                <a:spcPts val="0"/>
              </a:spcBef>
            </a:pPr>
            <a:r>
              <a:rPr lang="en-US" dirty="0" smtClean="0"/>
              <a:t>Columbia County Democratic Committee (570-387-6470)</a:t>
            </a:r>
          </a:p>
          <a:p>
            <a:pPr>
              <a:spcBef>
                <a:spcPts val="0"/>
              </a:spcBef>
            </a:pPr>
            <a:r>
              <a:rPr lang="en-US" dirty="0" smtClean="0"/>
              <a:t>Friendship House: Scranton (570-342-8305)</a:t>
            </a:r>
          </a:p>
          <a:p>
            <a:pPr>
              <a:spcBef>
                <a:spcPts val="0"/>
              </a:spcBef>
            </a:pPr>
            <a:r>
              <a:rPr lang="en-US" dirty="0"/>
              <a:t>Gatehouse (homeless shelter) Danville (570</a:t>
            </a:r>
            <a:r>
              <a:rPr lang="en-US" dirty="0" smtClean="0"/>
              <a:t>-275-6766)</a:t>
            </a:r>
            <a:endParaRPr lang="en-US" dirty="0"/>
          </a:p>
          <a:p>
            <a:pPr>
              <a:spcBef>
                <a:spcPts val="0"/>
              </a:spcBef>
            </a:pPr>
            <a:r>
              <a:rPr lang="en-US" dirty="0" smtClean="0"/>
              <a:t>THIS (Harrisburg Capitol Policy Internship) See Dr. Erdley</a:t>
            </a:r>
          </a:p>
          <a:p>
            <a:pPr>
              <a:spcBef>
                <a:spcPts val="0"/>
              </a:spcBef>
            </a:pPr>
            <a:r>
              <a:rPr lang="en-US" dirty="0" smtClean="0"/>
              <a:t>The Women’s Center: Bloomsburg (570-784-6632)</a:t>
            </a:r>
          </a:p>
          <a:p>
            <a:pPr>
              <a:spcBef>
                <a:spcPts val="0"/>
              </a:spcBef>
            </a:pPr>
            <a:r>
              <a:rPr lang="en-US" dirty="0" smtClean="0"/>
              <a:t>BU Women’s Resource Center (570-389-5283)</a:t>
            </a:r>
          </a:p>
          <a:p>
            <a:pPr>
              <a:spcBef>
                <a:spcPts val="0"/>
              </a:spcBef>
            </a:pPr>
            <a:r>
              <a:rPr lang="en-US" dirty="0" smtClean="0"/>
              <a:t>United </a:t>
            </a:r>
            <a:r>
              <a:rPr lang="en-US" dirty="0"/>
              <a:t>Way of Columbia County (570-784-3134</a:t>
            </a:r>
            <a:r>
              <a:rPr lang="en-US" dirty="0" smtClean="0"/>
              <a:t>)</a:t>
            </a:r>
          </a:p>
          <a:p>
            <a:pPr>
              <a:spcBef>
                <a:spcPts val="0"/>
              </a:spcBef>
            </a:pPr>
            <a:r>
              <a:rPr lang="en-US" dirty="0" smtClean="0"/>
              <a:t>SMILE (single moms) (570-752-1354)</a:t>
            </a:r>
            <a:endParaRPr lang="en-US" dirty="0"/>
          </a:p>
          <a:p>
            <a:pPr>
              <a:spcBef>
                <a:spcPts val="0"/>
              </a:spcBef>
            </a:pPr>
            <a:endParaRPr lang="en-US" dirty="0"/>
          </a:p>
        </p:txBody>
      </p:sp>
    </p:spTree>
    <p:extLst>
      <p:ext uri="{BB962C8B-B14F-4D97-AF65-F5344CB8AC3E}">
        <p14:creationId xmlns:p14="http://schemas.microsoft.com/office/powerpoint/2010/main" val="25179638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Medical Social Work</a:t>
            </a:r>
            <a:endParaRPr lang="en-US" dirty="0"/>
          </a:p>
        </p:txBody>
      </p:sp>
      <p:sp>
        <p:nvSpPr>
          <p:cNvPr id="3" name="Content Placeholder 2"/>
          <p:cNvSpPr>
            <a:spLocks noGrp="1"/>
          </p:cNvSpPr>
          <p:nvPr>
            <p:ph idx="1"/>
          </p:nvPr>
        </p:nvSpPr>
        <p:spPr/>
        <p:txBody>
          <a:bodyPr/>
          <a:lstStyle/>
          <a:p>
            <a:r>
              <a:rPr lang="en-US" i="1" dirty="0" smtClean="0">
                <a:solidFill>
                  <a:schemeClr val="tx2">
                    <a:lumMod val="50000"/>
                  </a:schemeClr>
                </a:solidFill>
              </a:rPr>
              <a:t>See Dr. Erdley before contacting hospitals for a medical social work internship</a:t>
            </a:r>
          </a:p>
          <a:p>
            <a:pPr>
              <a:spcBef>
                <a:spcPts val="0"/>
              </a:spcBef>
            </a:pPr>
            <a:r>
              <a:rPr lang="en-US" dirty="0" smtClean="0"/>
              <a:t>Geisinger Psychiatric Outpatient Program</a:t>
            </a:r>
          </a:p>
          <a:p>
            <a:pPr>
              <a:spcBef>
                <a:spcPts val="0"/>
              </a:spcBef>
            </a:pPr>
            <a:r>
              <a:rPr lang="en-US" dirty="0" smtClean="0"/>
              <a:t>Geisinger Psychiatric Inpatient Program</a:t>
            </a:r>
          </a:p>
          <a:p>
            <a:pPr>
              <a:spcBef>
                <a:spcPts val="0"/>
              </a:spcBef>
            </a:pPr>
            <a:r>
              <a:rPr lang="en-US" dirty="0" smtClean="0"/>
              <a:t>Geisinger Health Plan Community Health Advocate</a:t>
            </a:r>
          </a:p>
          <a:p>
            <a:pPr>
              <a:spcBef>
                <a:spcPts val="0"/>
              </a:spcBef>
            </a:pPr>
            <a:r>
              <a:rPr lang="en-US" dirty="0" smtClean="0"/>
              <a:t>Geisinger Maternal Fetal Medicine</a:t>
            </a:r>
          </a:p>
          <a:p>
            <a:pPr>
              <a:spcBef>
                <a:spcPts val="0"/>
              </a:spcBef>
            </a:pPr>
            <a:r>
              <a:rPr lang="en-US" dirty="0" smtClean="0"/>
              <a:t>Geisinger Social Work Case Management</a:t>
            </a:r>
          </a:p>
          <a:p>
            <a:pPr>
              <a:spcBef>
                <a:spcPts val="0"/>
              </a:spcBef>
            </a:pPr>
            <a:r>
              <a:rPr lang="en-US" dirty="0" smtClean="0"/>
              <a:t>Lehigh Valley Cedar Crest </a:t>
            </a:r>
            <a:r>
              <a:rPr lang="en-US" dirty="0" err="1" smtClean="0"/>
              <a:t>Hosptial</a:t>
            </a:r>
            <a:endParaRPr lang="en-US" dirty="0" smtClean="0"/>
          </a:p>
          <a:p>
            <a:pPr>
              <a:spcBef>
                <a:spcPts val="0"/>
              </a:spcBef>
            </a:pPr>
            <a:r>
              <a:rPr lang="en-US" dirty="0" smtClean="0"/>
              <a:t>UPMC: Williamsport</a:t>
            </a:r>
          </a:p>
          <a:p>
            <a:pPr>
              <a:spcBef>
                <a:spcPts val="0"/>
              </a:spcBef>
            </a:pPr>
            <a:r>
              <a:rPr lang="en-US" dirty="0" err="1" smtClean="0"/>
              <a:t>Crozer</a:t>
            </a:r>
            <a:r>
              <a:rPr lang="en-US" dirty="0" smtClean="0"/>
              <a:t> Keystone Health System (610-497-7606)</a:t>
            </a:r>
          </a:p>
          <a:p>
            <a:pPr>
              <a:spcBef>
                <a:spcPts val="0"/>
              </a:spcBef>
            </a:pPr>
            <a:r>
              <a:rPr lang="en-US" dirty="0" smtClean="0"/>
              <a:t>Ronald McDonald House: Danville (570-214-1792)</a:t>
            </a:r>
            <a:endParaRPr lang="en-US" dirty="0"/>
          </a:p>
        </p:txBody>
      </p:sp>
    </p:spTree>
    <p:extLst>
      <p:ext uri="{BB962C8B-B14F-4D97-AF65-F5344CB8AC3E}">
        <p14:creationId xmlns:p14="http://schemas.microsoft.com/office/powerpoint/2010/main" val="269895613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Corrections/Law/Probation/Politics</a:t>
            </a:r>
            <a:endParaRPr lang="en-US" dirty="0"/>
          </a:p>
        </p:txBody>
      </p:sp>
      <p:sp>
        <p:nvSpPr>
          <p:cNvPr id="3" name="Content Placeholder 2"/>
          <p:cNvSpPr>
            <a:spLocks noGrp="1"/>
          </p:cNvSpPr>
          <p:nvPr>
            <p:ph idx="1"/>
          </p:nvPr>
        </p:nvSpPr>
        <p:spPr/>
        <p:txBody>
          <a:bodyPr>
            <a:normAutofit/>
          </a:bodyPr>
          <a:lstStyle/>
          <a:p>
            <a:pPr>
              <a:spcBef>
                <a:spcPts val="0"/>
              </a:spcBef>
            </a:pPr>
            <a:r>
              <a:rPr lang="en-US" dirty="0" smtClean="0"/>
              <a:t>Justice </a:t>
            </a:r>
            <a:r>
              <a:rPr lang="en-US" dirty="0"/>
              <a:t>Works (570-567-7438)</a:t>
            </a:r>
          </a:p>
          <a:p>
            <a:pPr>
              <a:spcBef>
                <a:spcPts val="0"/>
              </a:spcBef>
            </a:pPr>
            <a:r>
              <a:rPr lang="en-US" dirty="0" smtClean="0"/>
              <a:t>NASW-PA (PACE)</a:t>
            </a:r>
          </a:p>
          <a:p>
            <a:pPr>
              <a:spcBef>
                <a:spcPts val="0"/>
              </a:spcBef>
            </a:pPr>
            <a:r>
              <a:rPr lang="en-US" dirty="0" smtClean="0"/>
              <a:t>North Central Secure Treatment Unit: Danville (570-271-4734)</a:t>
            </a:r>
          </a:p>
          <a:p>
            <a:pPr>
              <a:spcBef>
                <a:spcPts val="0"/>
              </a:spcBef>
            </a:pPr>
            <a:r>
              <a:rPr lang="en-US" dirty="0"/>
              <a:t>THIS (The Harrisburg Internship): Apply up to a year prior to scheduled internship: http://</a:t>
            </a:r>
            <a:r>
              <a:rPr lang="en-US" dirty="0" err="1"/>
              <a:t>www.passhe.edu</a:t>
            </a:r>
            <a:r>
              <a:rPr lang="en-US" dirty="0"/>
              <a:t>/inside/ASA/THIS/Pages/</a:t>
            </a:r>
            <a:r>
              <a:rPr lang="en-US" dirty="0" err="1"/>
              <a:t>default.aspx</a:t>
            </a:r>
            <a:endParaRPr lang="en-US" dirty="0"/>
          </a:p>
          <a:p>
            <a:pPr>
              <a:spcBef>
                <a:spcPts val="0"/>
              </a:spcBef>
            </a:pPr>
            <a:r>
              <a:rPr lang="en-US" dirty="0" smtClean="0"/>
              <a:t>The Washington Center (Policy and social justice): (202-238-7900) </a:t>
            </a:r>
            <a:r>
              <a:rPr lang="en-US" dirty="0" err="1" smtClean="0"/>
              <a:t>www.twc.edu</a:t>
            </a:r>
            <a:endParaRPr lang="en-US" dirty="0" smtClean="0"/>
          </a:p>
          <a:p>
            <a:endParaRPr lang="en-US" dirty="0"/>
          </a:p>
        </p:txBody>
      </p:sp>
    </p:spTree>
    <p:extLst>
      <p:ext uri="{BB962C8B-B14F-4D97-AF65-F5344CB8AC3E}">
        <p14:creationId xmlns:p14="http://schemas.microsoft.com/office/powerpoint/2010/main" val="1125942475"/>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 Id="rId3" Type="http://schemas.openxmlformats.org/officeDocument/2006/relationships/image" Target="../media/image3.jpeg"/></Relationships>
</file>

<file path=ppt/theme/theme1.xml><?xml version="1.0" encoding="utf-8"?>
<a:theme xmlns:a="http://schemas.openxmlformats.org/drawingml/2006/main" name="Saddl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Saddle">
      <a:majorFont>
        <a:latin typeface="Book Antiqua"/>
        <a:ea typeface=""/>
        <a:cs typeface=""/>
        <a:font script="Jpan" typeface="ＭＳ 明朝"/>
        <a:font script="Hans" typeface="宋体"/>
        <a:font script="Hant" typeface="新細明體"/>
      </a:majorFont>
      <a:minorFont>
        <a:latin typeface="Book Antiqua"/>
        <a:ea typeface=""/>
        <a:cs typeface=""/>
        <a:font script="Jpan" typeface="ＭＳ 明朝"/>
        <a:font script="Hans" typeface="宋体"/>
        <a:font script="Hant" typeface="新細明體"/>
      </a:minorFont>
    </a:fontScheme>
    <a:fmtScheme name="Saddle">
      <a:fillStyleLst>
        <a:solidFill>
          <a:schemeClr val="phClr"/>
        </a:solidFill>
        <a:gradFill rotWithShape="1">
          <a:gsLst>
            <a:gs pos="0">
              <a:schemeClr val="phClr"/>
            </a:gs>
            <a:gs pos="30000">
              <a:schemeClr val="phClr">
                <a:tint val="80000"/>
              </a:schemeClr>
            </a:gs>
            <a:gs pos="100000">
              <a:schemeClr val="phClr">
                <a:tint val="100000"/>
              </a:schemeClr>
            </a:gs>
          </a:gsLst>
          <a:path path="rect">
            <a:fillToRect l="50000" r="100000"/>
          </a:path>
        </a:gradFill>
        <a:blipFill rotWithShape="1">
          <a:blip xmlns:r="http://schemas.openxmlformats.org/officeDocument/2006/relationships" r:embed="rId1">
            <a:duotone>
              <a:schemeClr val="phClr">
                <a:shade val="70000"/>
                <a:satMod val="120000"/>
              </a:schemeClr>
              <a:schemeClr val="phClr">
                <a:tint val="30000"/>
                <a:satMod val="120000"/>
              </a:schemeClr>
            </a:duotone>
          </a:blip>
          <a:stretch/>
        </a:blipFill>
      </a:fillStyleLst>
      <a:lnStyleLst>
        <a:ln w="25400" cap="flat" cmpd="sng" algn="ctr">
          <a:solidFill>
            <a:schemeClr val="phClr">
              <a:shade val="95000"/>
              <a:satMod val="105000"/>
            </a:schemeClr>
          </a:solidFill>
          <a:prstDash val="solid"/>
        </a:ln>
        <a:ln w="50800" cap="flat" cmpd="dbl" algn="ctr">
          <a:solidFill>
            <a:schemeClr val="phClr"/>
          </a:solidFill>
          <a:prstDash val="solid"/>
        </a:ln>
        <a:ln w="76200" cap="flat" cmpd="dbl" algn="ctr">
          <a:solidFill>
            <a:schemeClr val="phClr"/>
          </a:solidFill>
          <a:prstDash val="solid"/>
        </a:ln>
      </a:lnStyleLst>
      <a:effectStyleLst>
        <a:effectStyle>
          <a:effectLst/>
        </a:effectStyle>
        <a:effectStyle>
          <a:effectLst>
            <a:outerShdw blurRad="38100" dist="25400" dir="5400000" rotWithShape="0">
              <a:srgbClr val="FFFFFF">
                <a:alpha val="75000"/>
              </a:srgbClr>
            </a:outerShdw>
          </a:effectLst>
          <a:scene3d>
            <a:camera prst="orthographicFront">
              <a:rot lat="0" lon="0" rev="0"/>
            </a:camera>
            <a:lightRig rig="sunrise" dir="tl">
              <a:rot lat="0" lon="0" rev="1200000"/>
            </a:lightRig>
          </a:scene3d>
          <a:sp3d prstMaterial="softEdge">
            <a:bevelT w="0" h="0"/>
          </a:sp3d>
        </a:effectStyle>
        <a:effectStyle>
          <a:effectLst>
            <a:innerShdw blurRad="76200" dist="38100" dir="13500000">
              <a:srgbClr val="FFFFFF">
                <a:alpha val="75000"/>
              </a:srgbClr>
            </a:innerShdw>
          </a:effectLst>
          <a:scene3d>
            <a:camera prst="perspectiveFront" fov="2400000"/>
            <a:lightRig rig="twoPt" dir="tl"/>
          </a:scene3d>
          <a:sp3d>
            <a:bevelT w="25400" h="12700" prst="angle"/>
          </a:sp3d>
        </a:effectStyle>
      </a:effectStyleLst>
      <a:bgFillStyleLst>
        <a:solidFill>
          <a:schemeClr val="phClr"/>
        </a:solidFill>
        <a:blipFill rotWithShape="1">
          <a:blip xmlns:r="http://schemas.openxmlformats.org/officeDocument/2006/relationships" r:embed="rId2">
            <a:duotone>
              <a:schemeClr val="phClr">
                <a:shade val="30000"/>
                <a:satMod val="250000"/>
              </a:schemeClr>
              <a:schemeClr val="phClr">
                <a:tint val="50000"/>
                <a:satMod val="200000"/>
              </a:schemeClr>
            </a:duotone>
          </a:blip>
          <a:stretch/>
        </a:blipFill>
        <a:blipFill rotWithShape="1">
          <a:blip xmlns:r="http://schemas.openxmlformats.org/officeDocument/2006/relationships" r:embed="rId3">
            <a:duotone>
              <a:schemeClr val="phClr">
                <a:shade val="90000"/>
                <a:hueMod val="90000"/>
                <a:satMod val="150000"/>
                <a:lumMod val="90000"/>
              </a:schemeClr>
              <a:schemeClr val="phClr">
                <a:tint val="70000"/>
                <a:shade val="80000"/>
                <a:satMod val="3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Saddle.thmx</Template>
  <TotalTime>3682</TotalTime>
  <Words>1539</Words>
  <Application>Microsoft Macintosh PowerPoint</Application>
  <PresentationFormat>On-screen Show (4:3)</PresentationFormat>
  <Paragraphs>147</Paragraphs>
  <Slides>16</Slides>
  <Notes>0</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16</vt:i4>
      </vt:variant>
    </vt:vector>
  </HeadingPairs>
  <TitlesOfParts>
    <vt:vector size="18" baseType="lpstr">
      <vt:lpstr>Saddle</vt:lpstr>
      <vt:lpstr>Microsoft Word Document</vt:lpstr>
      <vt:lpstr>Social Work Internships</vt:lpstr>
      <vt:lpstr>Internships Completed 2017-2019</vt:lpstr>
      <vt:lpstr>Children and Families/ Schools</vt:lpstr>
      <vt:lpstr>PowerPoint Presentation</vt:lpstr>
      <vt:lpstr>PowerPoint Presentation</vt:lpstr>
      <vt:lpstr>Aging</vt:lpstr>
      <vt:lpstr>Mezzo/Macro and Community Based Internships</vt:lpstr>
      <vt:lpstr>Medical Social Work</vt:lpstr>
      <vt:lpstr>Corrections/Law/Probation/Politics</vt:lpstr>
      <vt:lpstr>PowerPoint Presentation</vt:lpstr>
      <vt:lpstr>Philadelphia Internships</vt:lpstr>
      <vt:lpstr>Philadelphia Internships</vt:lpstr>
      <vt:lpstr>Research and Grant Opportunities</vt:lpstr>
      <vt:lpstr>The Harrisburg Internship Semester (THIS)</vt:lpstr>
      <vt:lpstr>Child Welfare Education for Baccalaureates (CWEB)</vt:lpstr>
      <vt:lpstr>How to apply for CWEB</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What is Civic Engagement?</dc:title>
  <dc:creator>Shiloh Erdley</dc:creator>
  <cp:lastModifiedBy>Shiloh Erdley</cp:lastModifiedBy>
  <cp:revision>35</cp:revision>
  <cp:lastPrinted>2019-07-21T13:24:12Z</cp:lastPrinted>
  <dcterms:created xsi:type="dcterms:W3CDTF">2019-07-20T19:38:09Z</dcterms:created>
  <dcterms:modified xsi:type="dcterms:W3CDTF">2019-07-23T09:00:39Z</dcterms:modified>
</cp:coreProperties>
</file>